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3"/>
  </p:notesMasterIdLst>
  <p:sldIdLst>
    <p:sldId id="256" r:id="rId2"/>
    <p:sldId id="257" r:id="rId3"/>
    <p:sldId id="258" r:id="rId4"/>
    <p:sldId id="259" r:id="rId5"/>
    <p:sldId id="260" r:id="rId6"/>
    <p:sldId id="261" r:id="rId7"/>
    <p:sldId id="262" r:id="rId8"/>
    <p:sldId id="331" r:id="rId9"/>
    <p:sldId id="332" r:id="rId10"/>
    <p:sldId id="264" r:id="rId11"/>
    <p:sldId id="265" r:id="rId12"/>
    <p:sldId id="266" r:id="rId13"/>
    <p:sldId id="333" r:id="rId14"/>
    <p:sldId id="334" r:id="rId15"/>
    <p:sldId id="267" r:id="rId16"/>
    <p:sldId id="268" r:id="rId17"/>
    <p:sldId id="269" r:id="rId18"/>
    <p:sldId id="270" r:id="rId19"/>
    <p:sldId id="271" r:id="rId20"/>
    <p:sldId id="335" r:id="rId21"/>
    <p:sldId id="336" r:id="rId22"/>
    <p:sldId id="272" r:id="rId23"/>
    <p:sldId id="273" r:id="rId24"/>
    <p:sldId id="274" r:id="rId25"/>
    <p:sldId id="275" r:id="rId26"/>
    <p:sldId id="337" r:id="rId27"/>
    <p:sldId id="276" r:id="rId28"/>
    <p:sldId id="338" r:id="rId29"/>
    <p:sldId id="339" r:id="rId30"/>
    <p:sldId id="340" r:id="rId31"/>
    <p:sldId id="277" r:id="rId32"/>
    <p:sldId id="278" r:id="rId33"/>
    <p:sldId id="279" r:id="rId34"/>
    <p:sldId id="280" r:id="rId35"/>
    <p:sldId id="281" r:id="rId36"/>
    <p:sldId id="282" r:id="rId37"/>
    <p:sldId id="283" r:id="rId38"/>
    <p:sldId id="284" r:id="rId39"/>
    <p:sldId id="285"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41" r:id="rId55"/>
    <p:sldId id="342" r:id="rId56"/>
    <p:sldId id="343" r:id="rId57"/>
    <p:sldId id="344" r:id="rId58"/>
    <p:sldId id="345" r:id="rId59"/>
    <p:sldId id="348" r:id="rId60"/>
    <p:sldId id="301" r:id="rId61"/>
    <p:sldId id="302" r:id="rId62"/>
    <p:sldId id="346" r:id="rId63"/>
    <p:sldId id="347" r:id="rId64"/>
    <p:sldId id="349" r:id="rId65"/>
    <p:sldId id="350" r:id="rId66"/>
    <p:sldId id="351" r:id="rId67"/>
    <p:sldId id="352" r:id="rId68"/>
    <p:sldId id="304" r:id="rId69"/>
    <p:sldId id="305" r:id="rId70"/>
    <p:sldId id="306" r:id="rId71"/>
    <p:sldId id="353" r:id="rId72"/>
    <p:sldId id="307" r:id="rId73"/>
    <p:sldId id="308" r:id="rId74"/>
    <p:sldId id="354" r:id="rId75"/>
    <p:sldId id="355" r:id="rId76"/>
    <p:sldId id="356" r:id="rId77"/>
    <p:sldId id="357" r:id="rId78"/>
    <p:sldId id="362" r:id="rId79"/>
    <p:sldId id="358" r:id="rId80"/>
    <p:sldId id="359" r:id="rId81"/>
    <p:sldId id="310" r:id="rId82"/>
    <p:sldId id="360" r:id="rId83"/>
    <p:sldId id="363" r:id="rId84"/>
    <p:sldId id="364" r:id="rId85"/>
    <p:sldId id="361" r:id="rId86"/>
    <p:sldId id="365" r:id="rId87"/>
    <p:sldId id="366" r:id="rId88"/>
    <p:sldId id="367" r:id="rId89"/>
    <p:sldId id="311" r:id="rId90"/>
    <p:sldId id="312" r:id="rId91"/>
    <p:sldId id="313" r:id="rId92"/>
    <p:sldId id="368" r:id="rId93"/>
    <p:sldId id="369" r:id="rId94"/>
    <p:sldId id="314" r:id="rId95"/>
    <p:sldId id="315" r:id="rId96"/>
    <p:sldId id="316" r:id="rId97"/>
    <p:sldId id="317" r:id="rId98"/>
    <p:sldId id="318" r:id="rId99"/>
    <p:sldId id="370" r:id="rId100"/>
    <p:sldId id="371" r:id="rId101"/>
    <p:sldId id="320" r:id="rId102"/>
    <p:sldId id="321" r:id="rId103"/>
    <p:sldId id="322" r:id="rId104"/>
    <p:sldId id="323" r:id="rId105"/>
    <p:sldId id="324" r:id="rId106"/>
    <p:sldId id="325" r:id="rId107"/>
    <p:sldId id="326" r:id="rId108"/>
    <p:sldId id="327" r:id="rId109"/>
    <p:sldId id="328" r:id="rId110"/>
    <p:sldId id="329" r:id="rId111"/>
    <p:sldId id="330" r:id="rId112"/>
  </p:sldIdLst>
  <p:sldSz cx="9144000" cy="5143500" type="screen16x9"/>
  <p:notesSz cx="6858000" cy="9144000"/>
  <p:embeddedFontLst>
    <p:embeddedFont>
      <p:font typeface="Old Standard TT" panose="020B0604020202020204" charset="0"/>
      <p:regular r:id="rId114"/>
      <p:bold r:id="rId115"/>
      <p:italic r:id="rId116"/>
    </p:embeddedFont>
    <p:embeddedFont>
      <p:font typeface="Roboto" panose="02000000000000000000" pitchFamily="2" charset="0"/>
      <p:regular r:id="rId117"/>
      <p:bold r:id="rId118"/>
      <p:italic r:id="rId119"/>
      <p:boldItalic r:id="rId1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rinakshi 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922"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4.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font" Target="fonts/font5.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fntdata"/><Relationship Id="rId119" Type="http://schemas.openxmlformats.org/officeDocument/2006/relationships/font" Target="fonts/font6.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7.fntdata"/><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09-04T15:33:42.309" idx="1">
    <p:pos x="196" y="738"/>
    <p:text>hi</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858c6af842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858c6af84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fba8c7d1d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fba8c7d1d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858c6af842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858c6af842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858c6af842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858c6af842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858c6af842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858c6af842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858c6af842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858c6af842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858c6af842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858c6af842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858c6af842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858c6af842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fba8c7d1d4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fba8c7d1d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fba8c7d1d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fba8c7d1d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858c6af842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858c6af84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858c6af842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858c6af842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858c6af842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858c6af842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858c6af842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858c6af842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858c6af842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858c6af842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858c6af842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858c6af842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858c6af842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858c6af842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858c6af842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858c6af842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858c6af842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858c6af842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858c6af842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858c6af842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858c6af842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858c6af842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858c6af842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858c6af84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858c6af842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858c6af842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858c6af842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858c6af842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858c6af842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858c6af84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858c6af842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858c6af842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858c6af842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858c6af842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858c6af842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858c6af842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fcc1f594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fcc1f594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fcc1f5945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fcc1f5945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fcc1f5945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fcc1f5945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fcc1f5945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fcc1f5945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58c6af842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858c6af84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fcc1f5945a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fcc1f5945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fcc1f5945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fcc1f5945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fcc1f5945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fcc1f5945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fcc1f5945a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fcc1f5945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fcc1f5945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fcc1f5945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fcc1f5945a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fcc1f5945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fcc1f5945a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fcc1f5945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fcc1f5945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fcc1f5945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fcc1f5945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fcc1f5945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fcc1f5945a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fcc1f5945a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858c6af842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858c6af84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fcc1f5945a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fcc1f5945a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fcc1f5945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fcc1f5945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fcc1f5945a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fcc1f5945a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fcc1f5945a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fcc1f5945a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fcc1f5945a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fcc1f5945a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fcc1f5945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fcc1f5945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fcc1f5945a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fcc1f5945a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fcc1f5945a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fcc1f5945a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fcc1f5945a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fcc1f5945a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fcc1f5945a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fcc1f5945a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858c6af842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858c6af842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fcc1f5945a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fcc1f5945a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fcc1f5945a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fcc1f5945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fcc1f5945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fcc1f5945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fcc1f5945a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2fcc1f5945a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fcc1f5945a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fcc1f5945a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fd9f65152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fd9f65152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fd9f65152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fd9f65152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fd9f65152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fd9f65152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fd9f651524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fd9f65152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fd9f651524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fd9f65152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858c6af842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858c6af84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fd9f651524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2fd9f65152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858c6af842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858c6af842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858c6af842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858c6af842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0"/>
              </a:spcBef>
              <a:spcAft>
                <a:spcPts val="0"/>
              </a:spcAft>
              <a:buClr>
                <a:schemeClr val="accent1"/>
              </a:buClr>
              <a:buSzPts val="1400"/>
              <a:buChar char="○"/>
              <a:defRPr>
                <a:solidFill>
                  <a:schemeClr val="accent1"/>
                </a:solidFill>
              </a:defRPr>
            </a:lvl2pPr>
            <a:lvl3pPr marL="1371600" lvl="2" indent="-317500">
              <a:spcBef>
                <a:spcPts val="0"/>
              </a:spcBef>
              <a:spcAft>
                <a:spcPts val="0"/>
              </a:spcAft>
              <a:buClr>
                <a:schemeClr val="accent1"/>
              </a:buClr>
              <a:buSzPts val="1400"/>
              <a:buChar char="■"/>
              <a:defRPr>
                <a:solidFill>
                  <a:schemeClr val="accent1"/>
                </a:solidFill>
              </a:defRPr>
            </a:lvl3pPr>
            <a:lvl4pPr marL="1828800" lvl="3" indent="-317500">
              <a:spcBef>
                <a:spcPts val="0"/>
              </a:spcBef>
              <a:spcAft>
                <a:spcPts val="0"/>
              </a:spcAft>
              <a:buClr>
                <a:schemeClr val="accent1"/>
              </a:buClr>
              <a:buSzPts val="1400"/>
              <a:buChar char="●"/>
              <a:defRPr>
                <a:solidFill>
                  <a:schemeClr val="accent1"/>
                </a:solidFill>
              </a:defRPr>
            </a:lvl4pPr>
            <a:lvl5pPr marL="2286000" lvl="4" indent="-317500">
              <a:spcBef>
                <a:spcPts val="0"/>
              </a:spcBef>
              <a:spcAft>
                <a:spcPts val="0"/>
              </a:spcAft>
              <a:buClr>
                <a:schemeClr val="accent1"/>
              </a:buClr>
              <a:buSzPts val="1400"/>
              <a:buChar char="○"/>
              <a:defRPr>
                <a:solidFill>
                  <a:schemeClr val="accent1"/>
                </a:solidFill>
              </a:defRPr>
            </a:lvl5pPr>
            <a:lvl6pPr marL="2743200" lvl="5" indent="-317500">
              <a:spcBef>
                <a:spcPts val="0"/>
              </a:spcBef>
              <a:spcAft>
                <a:spcPts val="0"/>
              </a:spcAft>
              <a:buClr>
                <a:schemeClr val="accent1"/>
              </a:buClr>
              <a:buSzPts val="1400"/>
              <a:buChar char="■"/>
              <a:defRPr>
                <a:solidFill>
                  <a:schemeClr val="accent1"/>
                </a:solidFill>
              </a:defRPr>
            </a:lvl6pPr>
            <a:lvl7pPr marL="3200400" lvl="6" indent="-317500">
              <a:spcBef>
                <a:spcPts val="0"/>
              </a:spcBef>
              <a:spcAft>
                <a:spcPts val="0"/>
              </a:spcAft>
              <a:buClr>
                <a:schemeClr val="accent1"/>
              </a:buClr>
              <a:buSzPts val="1400"/>
              <a:buChar char="●"/>
              <a:defRPr>
                <a:solidFill>
                  <a:schemeClr val="accent1"/>
                </a:solidFill>
              </a:defRPr>
            </a:lvl7pPr>
            <a:lvl8pPr marL="3657600" lvl="7" indent="-317500">
              <a:spcBef>
                <a:spcPts val="0"/>
              </a:spcBef>
              <a:spcAft>
                <a:spcPts val="0"/>
              </a:spcAft>
              <a:buClr>
                <a:schemeClr val="accent1"/>
              </a:buClr>
              <a:buSzPts val="1400"/>
              <a:buChar char="○"/>
              <a:defRPr>
                <a:solidFill>
                  <a:schemeClr val="accent1"/>
                </a:solidFill>
              </a:defRPr>
            </a:lvl8pPr>
            <a:lvl9pPr marL="4114800" lvl="8" indent="-317500">
              <a:spcBef>
                <a:spcPts val="0"/>
              </a:spcBef>
              <a:spcAft>
                <a:spcPts val="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fontScale="90000"/>
          </a:bodyPr>
          <a:lstStyle/>
          <a:p>
            <a:pPr marL="0" lvl="0" indent="0" algn="ctr" rtl="0">
              <a:lnSpc>
                <a:spcPct val="115000"/>
              </a:lnSpc>
              <a:spcBef>
                <a:spcPts val="300"/>
              </a:spcBef>
              <a:spcAft>
                <a:spcPts val="0"/>
              </a:spcAft>
              <a:buClr>
                <a:schemeClr val="dk1"/>
              </a:buClr>
              <a:buSzPct val="78571"/>
              <a:buFont typeface="Arial"/>
              <a:buNone/>
            </a:pPr>
            <a:endParaRPr sz="1400" b="1">
              <a:solidFill>
                <a:schemeClr val="dk1"/>
              </a:solidFill>
              <a:latin typeface="Times New Roman"/>
              <a:ea typeface="Times New Roman"/>
              <a:cs typeface="Times New Roman"/>
              <a:sym typeface="Times New Roman"/>
            </a:endParaRPr>
          </a:p>
          <a:p>
            <a:pPr marL="0" lvl="0" indent="0" algn="ctr" rtl="0">
              <a:lnSpc>
                <a:spcPct val="115000"/>
              </a:lnSpc>
              <a:spcBef>
                <a:spcPts val="300"/>
              </a:spcBef>
              <a:spcAft>
                <a:spcPts val="0"/>
              </a:spcAft>
              <a:buClr>
                <a:schemeClr val="dk1"/>
              </a:buClr>
              <a:buSzPct val="78571"/>
              <a:buFont typeface="Arial"/>
              <a:buNone/>
            </a:pPr>
            <a:r>
              <a:rPr lang="en" sz="1400" b="1">
                <a:solidFill>
                  <a:schemeClr val="dk1"/>
                </a:solidFill>
                <a:latin typeface="Times New Roman"/>
                <a:ea typeface="Times New Roman"/>
                <a:cs typeface="Times New Roman"/>
                <a:sym typeface="Times New Roman"/>
              </a:rPr>
              <a:t>CLOUD COMPUTING, SECURITY AND PRIVACY</a:t>
            </a:r>
            <a:endParaRPr sz="1400" b="1">
              <a:solidFill>
                <a:schemeClr val="dk1"/>
              </a:solidFill>
              <a:latin typeface="Times New Roman"/>
              <a:ea typeface="Times New Roman"/>
              <a:cs typeface="Times New Roman"/>
              <a:sym typeface="Times New Roman"/>
            </a:endParaRPr>
          </a:p>
          <a:p>
            <a:pPr marL="0" lvl="0" indent="0" algn="ctr" rtl="0">
              <a:lnSpc>
                <a:spcPct val="115000"/>
              </a:lnSpc>
              <a:spcBef>
                <a:spcPts val="300"/>
              </a:spcBef>
              <a:spcAft>
                <a:spcPts val="0"/>
              </a:spcAft>
              <a:buClr>
                <a:schemeClr val="dk1"/>
              </a:buClr>
              <a:buSzPct val="78571"/>
              <a:buFont typeface="Arial"/>
              <a:buNone/>
            </a:pPr>
            <a:r>
              <a:rPr lang="en" sz="1400" b="1">
                <a:solidFill>
                  <a:schemeClr val="dk1"/>
                </a:solidFill>
                <a:latin typeface="Times New Roman"/>
                <a:ea typeface="Times New Roman"/>
                <a:cs typeface="Times New Roman"/>
                <a:sym typeface="Times New Roman"/>
              </a:rPr>
              <a:t>CLOUD COMPUTING, SECURITY AND PRIVACY</a:t>
            </a:r>
            <a:endParaRPr sz="14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a:t>CLOUD COMPUTING, SECURITY AND PRIVACY</a:t>
            </a:r>
            <a:endParaRPr/>
          </a:p>
        </p:txBody>
      </p:sp>
      <p:sp>
        <p:nvSpPr>
          <p:cNvPr id="60" name="Google Shape;60;p13"/>
          <p:cNvSpPr txBox="1">
            <a:spLocks noGrp="1"/>
          </p:cNvSpPr>
          <p:nvPr>
            <p:ph type="subTitle" idx="1"/>
          </p:nvPr>
        </p:nvSpPr>
        <p:spPr>
          <a:xfrm>
            <a:off x="512700" y="3416099"/>
            <a:ext cx="8118600" cy="1403400"/>
          </a:xfrm>
          <a:prstGeom prst="rect">
            <a:avLst/>
          </a:prstGeom>
        </p:spPr>
        <p:txBody>
          <a:bodyPr spcFirstLastPara="1" wrap="square" lIns="91425" tIns="91425" rIns="91425" bIns="91425" anchor="t" anchorCtr="0">
            <a:normAutofit/>
          </a:bodyPr>
          <a:lstStyle/>
          <a:p>
            <a:pPr marL="0" lvl="0" indent="0" algn="ctr" rtl="0">
              <a:lnSpc>
                <a:spcPct val="115000"/>
              </a:lnSpc>
              <a:spcBef>
                <a:spcPts val="1200"/>
              </a:spcBef>
              <a:spcAft>
                <a:spcPts val="0"/>
              </a:spcAft>
              <a:buNone/>
            </a:pPr>
            <a:endParaRPr sz="1525" b="1"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Google Shape;113;p21"/>
          <p:cNvSpPr txBox="1">
            <a:spLocks noGrp="1"/>
          </p:cNvSpPr>
          <p:nvPr>
            <p:ph type="body" idx="1"/>
          </p:nvPr>
        </p:nvSpPr>
        <p:spPr>
          <a:xfrm>
            <a:off x="311700" y="464949"/>
            <a:ext cx="8520600" cy="4103851"/>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Clr>
                <a:schemeClr val="dk1"/>
              </a:buClr>
              <a:buSzPts val="1100"/>
              <a:buFont typeface="Arial"/>
              <a:buNone/>
            </a:pPr>
            <a:r>
              <a:rPr lang="en" b="1" dirty="0"/>
              <a:t>Pay as you go</a:t>
            </a:r>
            <a:endParaRPr b="1" dirty="0"/>
          </a:p>
          <a:p>
            <a:pPr marL="0" lvl="0" indent="0" algn="just" rtl="0">
              <a:spcBef>
                <a:spcPts val="1200"/>
              </a:spcBef>
              <a:spcAft>
                <a:spcPts val="0"/>
              </a:spcAft>
              <a:buNone/>
            </a:pPr>
            <a:r>
              <a:rPr lang="en" dirty="0"/>
              <a:t>Users pay for only the resources they actually use and for only the time they require them.</a:t>
            </a:r>
            <a:endParaRPr dirty="0"/>
          </a:p>
          <a:p>
            <a:pPr marL="0" lvl="0" indent="0" algn="just" rtl="0">
              <a:spcBef>
                <a:spcPts val="1200"/>
              </a:spcBef>
              <a:spcAft>
                <a:spcPts val="0"/>
              </a:spcAft>
              <a:buClr>
                <a:schemeClr val="dk1"/>
              </a:buClr>
              <a:buSzPts val="1100"/>
              <a:buFont typeface="Arial"/>
              <a:buNone/>
            </a:pPr>
            <a:endParaRPr dirty="0"/>
          </a:p>
          <a:p>
            <a:pPr marL="0" lvl="0" indent="0" algn="just" rtl="0">
              <a:spcBef>
                <a:spcPts val="1200"/>
              </a:spcBef>
              <a:spcAft>
                <a:spcPts val="0"/>
              </a:spcAft>
              <a:buClr>
                <a:schemeClr val="dk1"/>
              </a:buClr>
              <a:buSzPts val="1100"/>
              <a:buFont typeface="Arial"/>
              <a:buNone/>
            </a:pPr>
            <a:r>
              <a:rPr lang="en" b="1" dirty="0"/>
              <a:t>Self-provisioning of resources</a:t>
            </a:r>
            <a:endParaRPr b="1" dirty="0"/>
          </a:p>
          <a:p>
            <a:pPr marL="0" lvl="0" indent="0" algn="just" rtl="0">
              <a:spcBef>
                <a:spcPts val="1200"/>
              </a:spcBef>
              <a:spcAft>
                <a:spcPts val="0"/>
              </a:spcAft>
              <a:buClr>
                <a:schemeClr val="dk1"/>
              </a:buClr>
              <a:buSzPts val="1100"/>
              <a:buFont typeface="Arial"/>
              <a:buNone/>
            </a:pPr>
            <a:r>
              <a:rPr lang="en" dirty="0"/>
              <a:t>Users self-provision resources, such as additional systems (processing capability, software, storage) and network resources.</a:t>
            </a:r>
            <a:endParaRPr dirty="0"/>
          </a:p>
          <a:p>
            <a:pPr marL="0" lvl="0" indent="0" algn="l" rtl="0">
              <a:spcBef>
                <a:spcPts val="1200"/>
              </a:spcBef>
              <a:spcAft>
                <a:spcPts val="1200"/>
              </a:spcAft>
              <a:buNone/>
            </a:pPr>
            <a:endParaRPr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0A298-EF70-1E33-1541-7F46A01A1B8B}"/>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CAB6CC6D-4E40-9ED1-14F5-1AFB242E3F77}"/>
              </a:ext>
            </a:extLst>
          </p:cNvPr>
          <p:cNvSpPr>
            <a:spLocks noGrp="1"/>
          </p:cNvSpPr>
          <p:nvPr>
            <p:ph type="body" idx="1"/>
          </p:nvPr>
        </p:nvSpPr>
        <p:spPr/>
        <p:txBody>
          <a:bodyPr/>
          <a:lstStyle/>
          <a:p>
            <a:pPr marL="114300" indent="0">
              <a:buNone/>
            </a:pPr>
            <a:r>
              <a:rPr lang="en-US" b="1" dirty="0"/>
              <a:t>5. Risks of Vendor Lock-In</a:t>
            </a:r>
          </a:p>
          <a:p>
            <a:r>
              <a:rPr lang="en-US" dirty="0"/>
              <a:t>Using one provider’s </a:t>
            </a:r>
            <a:r>
              <a:rPr lang="en-US" b="1" dirty="0"/>
              <a:t>proprietary architecture</a:t>
            </a:r>
            <a:r>
              <a:rPr lang="en-US" dirty="0"/>
              <a:t> can create dependency.</a:t>
            </a:r>
          </a:p>
          <a:p>
            <a:r>
              <a:rPr lang="en-US" dirty="0"/>
              <a:t>This reduces flexibility, increases switching costs, and limits innovation.</a:t>
            </a:r>
          </a:p>
          <a:p>
            <a:r>
              <a:rPr lang="en-US" dirty="0"/>
              <a:t>Enterprises need to adopt </a:t>
            </a:r>
            <a:r>
              <a:rPr lang="en-US" b="1" dirty="0"/>
              <a:t>open standards &amp; multi-cloud strategies</a:t>
            </a:r>
            <a:r>
              <a:rPr lang="en-US" dirty="0"/>
              <a:t> to avoid lock-in.</a:t>
            </a:r>
          </a:p>
          <a:p>
            <a:pPr marL="114300" indent="0">
              <a:buNone/>
            </a:pPr>
            <a:r>
              <a:rPr lang="en-US" b="1" dirty="0"/>
              <a:t>6. Time to Market as a Key Driver</a:t>
            </a:r>
          </a:p>
          <a:p>
            <a:r>
              <a:rPr lang="en-US" dirty="0"/>
              <a:t>Speed is often the </a:t>
            </a:r>
            <a:r>
              <a:rPr lang="en-US" b="1" dirty="0"/>
              <a:t>main reason enterprises choose cloud</a:t>
            </a:r>
            <a:r>
              <a:rPr lang="en-US" dirty="0"/>
              <a:t>.</a:t>
            </a:r>
          </a:p>
          <a:p>
            <a:r>
              <a:rPr lang="en-US" dirty="0"/>
              <a:t>When time and cost are critical (e.g., launching new products or entering new markets), cloud offers the </a:t>
            </a:r>
            <a:r>
              <a:rPr lang="en-US" b="1" dirty="0"/>
              <a:t>fastest, most scalable solution</a:t>
            </a:r>
            <a:r>
              <a:rPr lang="en-US" dirty="0"/>
              <a:t>.</a:t>
            </a:r>
          </a:p>
          <a:p>
            <a:r>
              <a:rPr lang="en-US" dirty="0"/>
              <a:t>In many cases, cloud becomes the </a:t>
            </a:r>
            <a:r>
              <a:rPr lang="en-US" b="1" dirty="0"/>
              <a:t>only viable option</a:t>
            </a:r>
            <a:r>
              <a:rPr lang="en-US" dirty="0"/>
              <a:t>.</a:t>
            </a:r>
          </a:p>
          <a:p>
            <a:endParaRPr lang="en-US" dirty="0"/>
          </a:p>
          <a:p>
            <a:endParaRPr lang="en-US" dirty="0"/>
          </a:p>
        </p:txBody>
      </p:sp>
    </p:spTree>
    <p:extLst>
      <p:ext uri="{BB962C8B-B14F-4D97-AF65-F5344CB8AC3E}">
        <p14:creationId xmlns:p14="http://schemas.microsoft.com/office/powerpoint/2010/main" val="25998504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7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Governance in the Cloud</a:t>
            </a:r>
            <a:endParaRPr/>
          </a:p>
        </p:txBody>
      </p:sp>
      <p:sp>
        <p:nvSpPr>
          <p:cNvPr id="461" name="Google Shape;461;p7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Clr>
                <a:schemeClr val="dk1"/>
              </a:buClr>
              <a:buSzPct val="61111"/>
              <a:buFont typeface="Arial"/>
              <a:buNone/>
            </a:pPr>
            <a:r>
              <a:rPr lang="en" dirty="0"/>
              <a:t>Traditionally, most IT organizations govern the five technology layers shown ithe figure. </a:t>
            </a:r>
            <a:endParaRPr dirty="0"/>
          </a:p>
          <a:p>
            <a:pPr marL="0" lvl="0" indent="0" algn="l" rtl="0">
              <a:spcBef>
                <a:spcPts val="1200"/>
              </a:spcBef>
              <a:spcAft>
                <a:spcPts val="0"/>
              </a:spcAft>
              <a:buNone/>
            </a:pPr>
            <a:r>
              <a:rPr lang="en" dirty="0"/>
              <a:t>The two on-premises models indicate that IT has total control over (and responsibility for) all five technology layers. </a:t>
            </a:r>
            <a:endParaRPr dirty="0"/>
          </a:p>
          <a:p>
            <a:pPr marL="0" lvl="0" indent="0" algn="l" rtl="0">
              <a:spcBef>
                <a:spcPts val="1200"/>
              </a:spcBef>
              <a:spcAft>
                <a:spcPts val="0"/>
              </a:spcAft>
              <a:buClr>
                <a:schemeClr val="dk1"/>
              </a:buClr>
              <a:buSzPct val="61111"/>
              <a:buFont typeface="Arial"/>
              <a:buNone/>
            </a:pPr>
            <a:r>
              <a:rPr lang="en" dirty="0"/>
              <a:t>However, as we move from IaaS to PaaS to SaaS, the IT organization’s level of control diminishes and the CSP’s level of control increases.</a:t>
            </a:r>
            <a:endParaRPr dirty="0"/>
          </a:p>
          <a:p>
            <a:pPr marL="0" lvl="0" indent="0" algn="l" rtl="0">
              <a:spcBef>
                <a:spcPts val="1200"/>
              </a:spcBef>
              <a:spcAft>
                <a:spcPts val="0"/>
              </a:spcAft>
              <a:buNone/>
            </a:pPr>
            <a:r>
              <a:rPr lang="en" dirty="0"/>
              <a:t>However, although control increases for the CSP, responsibility remains with the IT organization. </a:t>
            </a:r>
            <a:endParaRPr dirty="0"/>
          </a:p>
          <a:p>
            <a:pPr marL="0" lvl="0" indent="0" algn="l" rtl="0">
              <a:spcBef>
                <a:spcPts val="1200"/>
              </a:spcBef>
              <a:spcAft>
                <a:spcPts val="0"/>
              </a:spcAft>
              <a:buClr>
                <a:schemeClr val="dk1"/>
              </a:buClr>
              <a:buSzPct val="61111"/>
              <a:buFont typeface="Arial"/>
              <a:buNone/>
            </a:pPr>
            <a:r>
              <a:rPr lang="en" dirty="0"/>
              <a:t>It is critical for IT organizations to develop strong monitoring frameworks over the SPI delivery model to ensure that their service levels and contractual obligations are met.</a:t>
            </a:r>
            <a:endParaRPr dirty="0"/>
          </a:p>
          <a:p>
            <a:pPr marL="0" lvl="0" indent="0" algn="l" rtl="0">
              <a:spcBef>
                <a:spcPts val="1200"/>
              </a:spcBef>
              <a:spcAft>
                <a:spcPts val="1200"/>
              </a:spcAft>
              <a:buNone/>
            </a:pPr>
            <a:endParaRPr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67" name="Google Shape;467;p7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68" name="Google Shape;468;p78"/>
          <p:cNvPicPr preferRelativeResize="0"/>
          <p:nvPr/>
        </p:nvPicPr>
        <p:blipFill>
          <a:blip r:embed="rId3">
            <a:alphaModFix/>
          </a:blip>
          <a:stretch>
            <a:fillRect/>
          </a:stretch>
        </p:blipFill>
        <p:spPr>
          <a:xfrm>
            <a:off x="1069088" y="1222375"/>
            <a:ext cx="4962525" cy="32956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Barriers to Cloud Computing Adoption in the Enterprise</a:t>
            </a:r>
            <a:endParaRPr/>
          </a:p>
        </p:txBody>
      </p:sp>
      <p:sp>
        <p:nvSpPr>
          <p:cNvPr id="474" name="Google Shape;474;p7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298450" algn="l" rtl="0">
              <a:lnSpc>
                <a:spcPct val="200000"/>
              </a:lnSpc>
              <a:spcBef>
                <a:spcPts val="1200"/>
              </a:spcBef>
              <a:spcAft>
                <a:spcPts val="0"/>
              </a:spcAft>
              <a:buSzPts val="1100"/>
              <a:buFont typeface="Arial"/>
              <a:buChar char="●"/>
            </a:pPr>
            <a:r>
              <a:rPr lang="en" sz="1400" b="1" dirty="0">
                <a:latin typeface="Arial"/>
                <a:ea typeface="Arial"/>
                <a:cs typeface="Arial"/>
                <a:sym typeface="Arial"/>
              </a:rPr>
              <a:t>S</a:t>
            </a:r>
            <a:r>
              <a:rPr lang="en" sz="1500" b="1" dirty="0">
                <a:latin typeface="Arial"/>
                <a:ea typeface="Arial"/>
                <a:cs typeface="Arial"/>
                <a:sym typeface="Arial"/>
              </a:rPr>
              <a:t>ecurity Concerns in Cloud Computing</a:t>
            </a:r>
            <a:endParaRPr sz="1500" b="1" dirty="0">
              <a:latin typeface="Arial"/>
              <a:ea typeface="Arial"/>
              <a:cs typeface="Arial"/>
              <a:sym typeface="Arial"/>
            </a:endParaRPr>
          </a:p>
          <a:p>
            <a:pPr marL="457200" lvl="0" indent="-323850" algn="l" rtl="0">
              <a:lnSpc>
                <a:spcPct val="200000"/>
              </a:lnSpc>
              <a:spcBef>
                <a:spcPts val="0"/>
              </a:spcBef>
              <a:spcAft>
                <a:spcPts val="0"/>
              </a:spcAft>
              <a:buSzPts val="1500"/>
              <a:buFont typeface="Arial"/>
              <a:buChar char="●"/>
            </a:pPr>
            <a:r>
              <a:rPr lang="en" sz="1500" b="1" dirty="0">
                <a:latin typeface="Arial"/>
                <a:ea typeface="Arial"/>
                <a:cs typeface="Arial"/>
                <a:sym typeface="Arial"/>
              </a:rPr>
              <a:t>Privacy in Cloud Computing</a:t>
            </a:r>
            <a:endParaRPr sz="1500" b="1" dirty="0">
              <a:latin typeface="Arial"/>
              <a:ea typeface="Arial"/>
              <a:cs typeface="Arial"/>
              <a:sym typeface="Arial"/>
            </a:endParaRPr>
          </a:p>
          <a:p>
            <a:pPr marL="457200" lvl="0" indent="-323850" algn="l" rtl="0">
              <a:lnSpc>
                <a:spcPct val="200000"/>
              </a:lnSpc>
              <a:spcBef>
                <a:spcPts val="0"/>
              </a:spcBef>
              <a:spcAft>
                <a:spcPts val="0"/>
              </a:spcAft>
              <a:buSzPts val="1500"/>
              <a:buFont typeface="Arial"/>
              <a:buChar char="●"/>
            </a:pPr>
            <a:r>
              <a:rPr lang="en" sz="1500" b="1" dirty="0">
                <a:latin typeface="Arial"/>
                <a:ea typeface="Arial"/>
                <a:cs typeface="Arial"/>
                <a:sym typeface="Arial"/>
              </a:rPr>
              <a:t>Connectivity and Open Access</a:t>
            </a:r>
            <a:endParaRPr sz="1500" b="1" dirty="0">
              <a:latin typeface="Arial"/>
              <a:ea typeface="Arial"/>
              <a:cs typeface="Arial"/>
              <a:sym typeface="Arial"/>
            </a:endParaRPr>
          </a:p>
          <a:p>
            <a:pPr marL="457200" lvl="0" indent="-323850" algn="l" rtl="0">
              <a:lnSpc>
                <a:spcPct val="200000"/>
              </a:lnSpc>
              <a:spcBef>
                <a:spcPts val="0"/>
              </a:spcBef>
              <a:spcAft>
                <a:spcPts val="0"/>
              </a:spcAft>
              <a:buSzPts val="1500"/>
              <a:buFont typeface="Arial"/>
              <a:buChar char="●"/>
            </a:pPr>
            <a:r>
              <a:rPr lang="en" sz="1500" b="1" dirty="0">
                <a:latin typeface="Arial"/>
                <a:ea typeface="Arial"/>
                <a:cs typeface="Arial"/>
                <a:sym typeface="Arial"/>
              </a:rPr>
              <a:t>Reliability in Cloud Computing</a:t>
            </a:r>
            <a:endParaRPr sz="1500" b="1" dirty="0">
              <a:latin typeface="Arial"/>
              <a:ea typeface="Arial"/>
              <a:cs typeface="Arial"/>
              <a:sym typeface="Arial"/>
            </a:endParaRPr>
          </a:p>
          <a:p>
            <a:pPr marL="457200" lvl="0" indent="0" algn="l" rtl="0">
              <a:lnSpc>
                <a:spcPct val="200000"/>
              </a:lnSpc>
              <a:spcBef>
                <a:spcPts val="1200"/>
              </a:spcBef>
              <a:spcAft>
                <a:spcPts val="1200"/>
              </a:spcAft>
              <a:buNone/>
            </a:pPr>
            <a:endParaRPr sz="2200" b="1"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80"/>
          <p:cNvSpPr txBox="1">
            <a:spLocks noGrp="1"/>
          </p:cNvSpPr>
          <p:nvPr>
            <p:ph type="body" idx="1"/>
          </p:nvPr>
        </p:nvSpPr>
        <p:spPr>
          <a:xfrm>
            <a:off x="311700" y="427450"/>
            <a:ext cx="8520600" cy="4485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100" b="1">
                <a:latin typeface="Arial"/>
                <a:ea typeface="Arial"/>
                <a:cs typeface="Arial"/>
                <a:sym typeface="Arial"/>
              </a:rPr>
              <a:t>N</a:t>
            </a:r>
            <a:r>
              <a:rPr lang="en" sz="1300" b="1">
                <a:latin typeface="Arial"/>
                <a:ea typeface="Arial"/>
                <a:cs typeface="Arial"/>
                <a:sym typeface="Arial"/>
              </a:rPr>
              <a:t>ew computing model</a:t>
            </a:r>
            <a:r>
              <a:rPr lang="en" sz="1300">
                <a:latin typeface="Arial"/>
                <a:ea typeface="Arial"/>
                <a:cs typeface="Arial"/>
                <a:sym typeface="Arial"/>
              </a:rPr>
              <a:t>: Cloud computing introduces a new paradigm that affects how security is managed.</a:t>
            </a:r>
            <a:endParaRPr sz="1300">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 sz="1300" b="1">
                <a:latin typeface="Arial"/>
                <a:ea typeface="Arial"/>
                <a:cs typeface="Arial"/>
                <a:sym typeface="Arial"/>
              </a:rPr>
              <a:t>Levels of security</a:t>
            </a:r>
            <a:r>
              <a:rPr lang="en" sz="1300">
                <a:latin typeface="Arial"/>
                <a:ea typeface="Arial"/>
                <a:cs typeface="Arial"/>
                <a:sym typeface="Arial"/>
              </a:rPr>
              <a:t>:</a:t>
            </a:r>
            <a:endParaRPr sz="1300">
              <a:latin typeface="Arial"/>
              <a:ea typeface="Arial"/>
              <a:cs typeface="Arial"/>
              <a:sym typeface="Arial"/>
            </a:endParaRPr>
          </a:p>
          <a:p>
            <a:pPr marL="457200" lvl="0" indent="-311150" algn="l" rtl="0">
              <a:spcBef>
                <a:spcPts val="1200"/>
              </a:spcBef>
              <a:spcAft>
                <a:spcPts val="0"/>
              </a:spcAft>
              <a:buSzPts val="1300"/>
              <a:buFont typeface="Arial"/>
              <a:buChar char="●"/>
            </a:pPr>
            <a:r>
              <a:rPr lang="en" sz="1300" b="1">
                <a:latin typeface="Arial"/>
                <a:ea typeface="Arial"/>
                <a:cs typeface="Arial"/>
                <a:sym typeface="Arial"/>
              </a:rPr>
              <a:t>Network Security</a:t>
            </a:r>
            <a:r>
              <a:rPr lang="en" sz="1300">
                <a:latin typeface="Arial"/>
                <a:ea typeface="Arial"/>
                <a:cs typeface="Arial"/>
                <a:sym typeface="Arial"/>
              </a:rPr>
              <a:t>: Protecting data as it travels over networks.</a:t>
            </a:r>
            <a:endParaRPr sz="1300">
              <a:latin typeface="Arial"/>
              <a:ea typeface="Arial"/>
              <a:cs typeface="Arial"/>
              <a:sym typeface="Arial"/>
            </a:endParaRPr>
          </a:p>
          <a:p>
            <a:pPr marL="457200" lvl="0" indent="-311150" algn="l" rtl="0">
              <a:spcBef>
                <a:spcPts val="0"/>
              </a:spcBef>
              <a:spcAft>
                <a:spcPts val="0"/>
              </a:spcAft>
              <a:buSzPts val="1300"/>
              <a:buFont typeface="Arial"/>
              <a:buChar char="●"/>
            </a:pPr>
            <a:r>
              <a:rPr lang="en" sz="1300" b="1">
                <a:latin typeface="Arial"/>
                <a:ea typeface="Arial"/>
                <a:cs typeface="Arial"/>
                <a:sym typeface="Arial"/>
              </a:rPr>
              <a:t>Host Security</a:t>
            </a:r>
            <a:r>
              <a:rPr lang="en" sz="1300">
                <a:latin typeface="Arial"/>
                <a:ea typeface="Arial"/>
                <a:cs typeface="Arial"/>
                <a:sym typeface="Arial"/>
              </a:rPr>
              <a:t>: Safeguarding the physical servers and virtual machines.</a:t>
            </a:r>
            <a:endParaRPr sz="1300">
              <a:latin typeface="Arial"/>
              <a:ea typeface="Arial"/>
              <a:cs typeface="Arial"/>
              <a:sym typeface="Arial"/>
            </a:endParaRPr>
          </a:p>
          <a:p>
            <a:pPr marL="457200" lvl="0" indent="-311150" algn="l" rtl="0">
              <a:spcBef>
                <a:spcPts val="0"/>
              </a:spcBef>
              <a:spcAft>
                <a:spcPts val="0"/>
              </a:spcAft>
              <a:buSzPts val="1300"/>
              <a:buFont typeface="Arial"/>
              <a:buChar char="●"/>
            </a:pPr>
            <a:r>
              <a:rPr lang="en" sz="1300" b="1">
                <a:latin typeface="Arial"/>
                <a:ea typeface="Arial"/>
                <a:cs typeface="Arial"/>
                <a:sym typeface="Arial"/>
              </a:rPr>
              <a:t>Application Security</a:t>
            </a:r>
            <a:r>
              <a:rPr lang="en" sz="1300">
                <a:latin typeface="Arial"/>
                <a:ea typeface="Arial"/>
                <a:cs typeface="Arial"/>
                <a:sym typeface="Arial"/>
              </a:rPr>
              <a:t>: Ensuring applications are secure from vulnerabilities and attacks.</a:t>
            </a:r>
            <a:endParaRPr sz="1300">
              <a:latin typeface="Arial"/>
              <a:ea typeface="Arial"/>
              <a:cs typeface="Arial"/>
              <a:sym typeface="Arial"/>
            </a:endParaRPr>
          </a:p>
          <a:p>
            <a:pPr marL="457200" lvl="0" indent="-311150" algn="l" rtl="0">
              <a:spcBef>
                <a:spcPts val="0"/>
              </a:spcBef>
              <a:spcAft>
                <a:spcPts val="0"/>
              </a:spcAft>
              <a:buSzPts val="1300"/>
              <a:buFont typeface="Arial"/>
              <a:buChar char="●"/>
            </a:pPr>
            <a:r>
              <a:rPr lang="en" sz="1300" b="1">
                <a:latin typeface="Arial"/>
                <a:ea typeface="Arial"/>
                <a:cs typeface="Arial"/>
                <a:sym typeface="Arial"/>
              </a:rPr>
              <a:t>Data Security</a:t>
            </a:r>
            <a:r>
              <a:rPr lang="en" sz="1300">
                <a:latin typeface="Arial"/>
                <a:ea typeface="Arial"/>
                <a:cs typeface="Arial"/>
                <a:sym typeface="Arial"/>
              </a:rPr>
              <a:t>: Protecting data at rest and in transit from unauthorized access.</a:t>
            </a:r>
            <a:endParaRPr sz="1300">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 sz="1300" b="1">
                <a:latin typeface="Arial"/>
                <a:ea typeface="Arial"/>
                <a:cs typeface="Arial"/>
                <a:sym typeface="Arial"/>
              </a:rPr>
              <a:t>Uncertainty and Risk</a:t>
            </a:r>
            <a:r>
              <a:rPr lang="en" sz="1300">
                <a:latin typeface="Arial"/>
                <a:ea typeface="Arial"/>
                <a:cs typeface="Arial"/>
                <a:sym typeface="Arial"/>
              </a:rPr>
              <a:t>: High levels of uncertainty about how well cloud providers manage these security aspects.</a:t>
            </a:r>
            <a:endParaRPr sz="13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sz="1300" b="1">
                <a:latin typeface="Arial"/>
                <a:ea typeface="Arial"/>
                <a:cs typeface="Arial"/>
                <a:sym typeface="Arial"/>
              </a:rPr>
              <a:t>Executive Concerns</a:t>
            </a:r>
            <a:r>
              <a:rPr lang="en" sz="1300">
                <a:latin typeface="Arial"/>
                <a:ea typeface="Arial"/>
                <a:cs typeface="Arial"/>
                <a:sym typeface="Arial"/>
              </a:rPr>
              <a:t>: Security remains the top concern for information executives when considering cloud adoption.</a:t>
            </a:r>
            <a:endParaRPr sz="1300">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 sz="1300" b="1">
                <a:latin typeface="Arial"/>
                <a:ea typeface="Arial"/>
                <a:cs typeface="Arial"/>
                <a:sym typeface="Arial"/>
              </a:rPr>
              <a:t>Security Measures</a:t>
            </a:r>
            <a:r>
              <a:rPr lang="en" sz="1300">
                <a:latin typeface="Arial"/>
                <a:ea typeface="Arial"/>
                <a:cs typeface="Arial"/>
                <a:sym typeface="Arial"/>
              </a:rPr>
              <a:t>:</a:t>
            </a:r>
            <a:endParaRPr sz="1300">
              <a:latin typeface="Arial"/>
              <a:ea typeface="Arial"/>
              <a:cs typeface="Arial"/>
              <a:sym typeface="Arial"/>
            </a:endParaRPr>
          </a:p>
          <a:p>
            <a:pPr marL="457200" lvl="0" indent="-311150" algn="l" rtl="0">
              <a:spcBef>
                <a:spcPts val="1200"/>
              </a:spcBef>
              <a:spcAft>
                <a:spcPts val="0"/>
              </a:spcAft>
              <a:buSzPts val="1300"/>
              <a:buFont typeface="Arial"/>
              <a:buChar char="●"/>
            </a:pPr>
            <a:r>
              <a:rPr lang="en" sz="1300" b="1">
                <a:latin typeface="Arial"/>
                <a:ea typeface="Arial"/>
                <a:cs typeface="Arial"/>
                <a:sym typeface="Arial"/>
              </a:rPr>
              <a:t>Encryption</a:t>
            </a:r>
            <a:r>
              <a:rPr lang="en" sz="1300">
                <a:latin typeface="Arial"/>
                <a:ea typeface="Arial"/>
                <a:cs typeface="Arial"/>
                <a:sym typeface="Arial"/>
              </a:rPr>
              <a:t>: Use of encryption to protect data.</a:t>
            </a:r>
            <a:endParaRPr sz="1300">
              <a:latin typeface="Arial"/>
              <a:ea typeface="Arial"/>
              <a:cs typeface="Arial"/>
              <a:sym typeface="Arial"/>
            </a:endParaRPr>
          </a:p>
          <a:p>
            <a:pPr marL="457200" lvl="0" indent="-311150" algn="l" rtl="0">
              <a:spcBef>
                <a:spcPts val="0"/>
              </a:spcBef>
              <a:spcAft>
                <a:spcPts val="0"/>
              </a:spcAft>
              <a:buSzPts val="1300"/>
              <a:buFont typeface="Arial"/>
              <a:buChar char="●"/>
            </a:pPr>
            <a:r>
              <a:rPr lang="en" sz="1300" b="1">
                <a:latin typeface="Arial"/>
                <a:ea typeface="Arial"/>
                <a:cs typeface="Arial"/>
                <a:sym typeface="Arial"/>
              </a:rPr>
              <a:t>Access Controls</a:t>
            </a:r>
            <a:r>
              <a:rPr lang="en" sz="1300">
                <a:latin typeface="Arial"/>
                <a:ea typeface="Arial"/>
                <a:cs typeface="Arial"/>
                <a:sym typeface="Arial"/>
              </a:rPr>
              <a:t>: Implementing robust access management policies.</a:t>
            </a:r>
            <a:endParaRPr sz="1300">
              <a:latin typeface="Arial"/>
              <a:ea typeface="Arial"/>
              <a:cs typeface="Arial"/>
              <a:sym typeface="Arial"/>
            </a:endParaRPr>
          </a:p>
          <a:p>
            <a:pPr marL="457200" lvl="0" indent="-298450" algn="l" rtl="0">
              <a:spcBef>
                <a:spcPts val="0"/>
              </a:spcBef>
              <a:spcAft>
                <a:spcPts val="0"/>
              </a:spcAft>
              <a:buSzPts val="1100"/>
              <a:buFont typeface="Arial"/>
              <a:buChar char="●"/>
            </a:pPr>
            <a:r>
              <a:rPr lang="en" sz="1100" b="1">
                <a:latin typeface="Arial"/>
                <a:ea typeface="Arial"/>
                <a:cs typeface="Arial"/>
                <a:sym typeface="Arial"/>
              </a:rPr>
              <a:t>Regular Audits</a:t>
            </a:r>
            <a:r>
              <a:rPr lang="en" sz="1100">
                <a:latin typeface="Arial"/>
                <a:ea typeface="Arial"/>
                <a:cs typeface="Arial"/>
                <a:sym typeface="Arial"/>
              </a:rPr>
              <a:t>: Conducting regular security assessments and audits.</a:t>
            </a:r>
            <a:endParaRPr sz="1100">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81"/>
          <p:cNvSpPr txBox="1">
            <a:spLocks noGrp="1"/>
          </p:cNvSpPr>
          <p:nvPr>
            <p:ph type="title"/>
          </p:nvPr>
        </p:nvSpPr>
        <p:spPr>
          <a:xfrm>
            <a:off x="311700" y="119561"/>
            <a:ext cx="8520600" cy="613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ct val="61111"/>
              <a:buFont typeface="Arial"/>
              <a:buNone/>
            </a:pPr>
            <a:r>
              <a:rPr lang="en" sz="2000" b="1" dirty="0"/>
              <a:t>Security</a:t>
            </a:r>
            <a:endParaRPr sz="3200" b="1" dirty="0"/>
          </a:p>
        </p:txBody>
      </p:sp>
      <p:pic>
        <p:nvPicPr>
          <p:cNvPr id="3" name="Picture 2">
            <a:extLst>
              <a:ext uri="{FF2B5EF4-FFF2-40B4-BE49-F238E27FC236}">
                <a16:creationId xmlns:a16="http://schemas.microsoft.com/office/drawing/2014/main" id="{1BC9B1A2-77F8-5A02-623A-F52A07901A14}"/>
              </a:ext>
            </a:extLst>
          </p:cNvPr>
          <p:cNvPicPr>
            <a:picLocks noChangeAspect="1"/>
          </p:cNvPicPr>
          <p:nvPr/>
        </p:nvPicPr>
        <p:blipFill>
          <a:blip r:embed="rId3"/>
          <a:stretch>
            <a:fillRect/>
          </a:stretch>
        </p:blipFill>
        <p:spPr>
          <a:xfrm>
            <a:off x="311700" y="574701"/>
            <a:ext cx="8520599" cy="3986041"/>
          </a:xfrm>
          <a:prstGeom prst="rect">
            <a:avLst/>
          </a:prstGeom>
        </p:spPr>
      </p:pic>
      <p:sp>
        <p:nvSpPr>
          <p:cNvPr id="5" name="Text Placeholder 4">
            <a:extLst>
              <a:ext uri="{FF2B5EF4-FFF2-40B4-BE49-F238E27FC236}">
                <a16:creationId xmlns:a16="http://schemas.microsoft.com/office/drawing/2014/main" id="{D5FC3026-2685-2702-A42F-567416315896}"/>
              </a:ext>
            </a:extLst>
          </p:cNvPr>
          <p:cNvSpPr>
            <a:spLocks noGrp="1"/>
          </p:cNvSpPr>
          <p:nvPr>
            <p:ph type="body" idx="1"/>
          </p:nvPr>
        </p:nvSpPr>
        <p:spPr>
          <a:xfrm>
            <a:off x="311700" y="1797802"/>
            <a:ext cx="8520600" cy="2770997"/>
          </a:xfrm>
        </p:spPr>
        <p:txBody>
          <a:bodyPr/>
          <a:lstStyle/>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8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ct val="49009"/>
              <a:buFont typeface="Arial"/>
              <a:buNone/>
            </a:pPr>
            <a:r>
              <a:rPr lang="en" sz="2244" b="1"/>
              <a:t>Privacy</a:t>
            </a:r>
            <a:endParaRPr sz="3444" b="1"/>
          </a:p>
        </p:txBody>
      </p:sp>
      <p:sp>
        <p:nvSpPr>
          <p:cNvPr id="491" name="Google Shape;491;p82"/>
          <p:cNvSpPr txBox="1">
            <a:spLocks noGrp="1"/>
          </p:cNvSpPr>
          <p:nvPr>
            <p:ph type="body" idx="1"/>
          </p:nvPr>
        </p:nvSpPr>
        <p:spPr>
          <a:xfrm>
            <a:off x="311700" y="861950"/>
            <a:ext cx="8520600" cy="3706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endParaRPr dirty="0"/>
          </a:p>
          <a:p>
            <a:pPr marL="457200" lvl="0" indent="-342900" algn="just" rtl="0">
              <a:spcBef>
                <a:spcPts val="1200"/>
              </a:spcBef>
              <a:spcAft>
                <a:spcPts val="0"/>
              </a:spcAft>
              <a:buSzPts val="1800"/>
              <a:buChar char="●"/>
            </a:pPr>
            <a:r>
              <a:rPr lang="en" dirty="0"/>
              <a:t>The ability of cloud computing to adequately address privacy regulations has been called into question. </a:t>
            </a:r>
            <a:endParaRPr dirty="0"/>
          </a:p>
          <a:p>
            <a:pPr marL="457200" lvl="0" indent="-342900" algn="just" rtl="0">
              <a:spcBef>
                <a:spcPts val="0"/>
              </a:spcBef>
              <a:spcAft>
                <a:spcPts val="0"/>
              </a:spcAft>
              <a:buSzPts val="1800"/>
              <a:buChar char="●"/>
            </a:pPr>
            <a:r>
              <a:rPr lang="en" dirty="0"/>
              <a:t>Organizations today face numerous different requirements attempting to protect the privacy of individuals’ information, and it is not clear (i.e., not yet established) whether the cloud computing model provides adequate protection of such information, or whether organizations will be found in violation of regulations because of this new model.</a:t>
            </a:r>
            <a:endParaRPr dirty="0"/>
          </a:p>
          <a:p>
            <a:pPr marL="0" lvl="0" indent="0" algn="l" rtl="0">
              <a:spcBef>
                <a:spcPts val="1200"/>
              </a:spcBef>
              <a:spcAft>
                <a:spcPts val="1200"/>
              </a:spcAft>
              <a:buNone/>
            </a:pPr>
            <a:endParaRPr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8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ct val="46698"/>
              <a:buFont typeface="Arial"/>
              <a:buNone/>
            </a:pPr>
            <a:r>
              <a:rPr lang="en" sz="2355" b="1"/>
              <a:t>Connectivity and Open Access</a:t>
            </a:r>
            <a:endParaRPr sz="3555" b="1"/>
          </a:p>
        </p:txBody>
      </p:sp>
      <p:sp>
        <p:nvSpPr>
          <p:cNvPr id="497" name="Google Shape;497;p83"/>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endParaRPr/>
          </a:p>
          <a:p>
            <a:pPr marL="0" lvl="0" indent="0" algn="l" rtl="0">
              <a:spcBef>
                <a:spcPts val="1200"/>
              </a:spcBef>
              <a:spcAft>
                <a:spcPts val="0"/>
              </a:spcAft>
              <a:buClr>
                <a:schemeClr val="dk1"/>
              </a:buClr>
              <a:buSzPts val="1100"/>
              <a:buFont typeface="Arial"/>
              <a:buNone/>
            </a:pPr>
            <a:r>
              <a:rPr lang="en"/>
              <a:t>The full potential of cloud computing depends on the availability of high-speed access to all.</a:t>
            </a:r>
            <a:endParaRPr/>
          </a:p>
          <a:p>
            <a:pPr marL="0" lvl="0" indent="0" algn="l" rtl="0">
              <a:spcBef>
                <a:spcPts val="1200"/>
              </a:spcBef>
              <a:spcAft>
                <a:spcPts val="0"/>
              </a:spcAft>
              <a:buNone/>
            </a:pPr>
            <a:r>
              <a:rPr lang="en"/>
              <a:t>Such connectivity, r</a:t>
            </a:r>
            <a:r>
              <a:rPr lang="en">
                <a:solidFill>
                  <a:srgbClr val="FF0000"/>
                </a:solidFill>
              </a:rPr>
              <a:t>ather like electricity availability</a:t>
            </a:r>
            <a:r>
              <a:rPr lang="en"/>
              <a:t>, globally opens the possibility for industry and a new range of consumer products.</a:t>
            </a:r>
            <a:endParaRPr/>
          </a:p>
          <a:p>
            <a:pPr marL="0" lvl="0" indent="0" algn="l" rtl="0">
              <a:spcBef>
                <a:spcPts val="1200"/>
              </a:spcBef>
              <a:spcAft>
                <a:spcPts val="0"/>
              </a:spcAft>
              <a:buClr>
                <a:schemeClr val="dk1"/>
              </a:buClr>
              <a:buSzPts val="1100"/>
              <a:buFont typeface="Arial"/>
              <a:buNone/>
            </a:pPr>
            <a:r>
              <a:rPr lang="en"/>
              <a:t> C</a:t>
            </a:r>
            <a:r>
              <a:rPr lang="en" b="1"/>
              <a:t>onnectivity and open access to computing power and information availability through the cloud promotes ano</a:t>
            </a:r>
            <a:r>
              <a:rPr lang="en"/>
              <a:t>ther era of industrialization and the need for more sophisticated consumer products.</a:t>
            </a:r>
            <a:endParaRPr/>
          </a:p>
          <a:p>
            <a:pPr marL="0" lvl="0" indent="0" algn="l" rtl="0">
              <a:spcBef>
                <a:spcPts val="1200"/>
              </a:spcBef>
              <a:spcAft>
                <a:spcPts val="1200"/>
              </a:spcAft>
              <a:buNone/>
            </a:pP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8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ct val="42672"/>
              <a:buFont typeface="Arial"/>
              <a:buNone/>
            </a:pPr>
            <a:r>
              <a:rPr lang="en" sz="2577" b="1"/>
              <a:t>Reliability</a:t>
            </a:r>
            <a:endParaRPr sz="3777" b="1"/>
          </a:p>
        </p:txBody>
      </p:sp>
      <p:sp>
        <p:nvSpPr>
          <p:cNvPr id="503" name="Google Shape;503;p84"/>
          <p:cNvSpPr txBox="1">
            <a:spLocks noGrp="1"/>
          </p:cNvSpPr>
          <p:nvPr>
            <p:ph type="body" idx="1"/>
          </p:nvPr>
        </p:nvSpPr>
        <p:spPr>
          <a:xfrm>
            <a:off x="311700" y="1185620"/>
            <a:ext cx="8520600" cy="338318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endParaRPr dirty="0"/>
          </a:p>
          <a:p>
            <a:pPr marL="457200" lvl="0" indent="-342900" algn="l" rtl="0">
              <a:spcBef>
                <a:spcPts val="1200"/>
              </a:spcBef>
              <a:spcAft>
                <a:spcPts val="0"/>
              </a:spcAft>
              <a:buSzPts val="1800"/>
              <a:buChar char="●"/>
            </a:pPr>
            <a:r>
              <a:rPr lang="en" dirty="0"/>
              <a:t>Enterprise applications are now so critical that they must be reliable and available to support 24/7 operations. </a:t>
            </a:r>
            <a:endParaRPr dirty="0"/>
          </a:p>
          <a:p>
            <a:pPr marL="457200" lvl="0" indent="-342900" algn="l" rtl="0">
              <a:spcBef>
                <a:spcPts val="0"/>
              </a:spcBef>
              <a:spcAft>
                <a:spcPts val="0"/>
              </a:spcAft>
              <a:buSzPts val="1800"/>
              <a:buChar char="●"/>
            </a:pPr>
            <a:r>
              <a:rPr lang="en" dirty="0"/>
              <a:t>In the event of failure or outages, contingency plans must take effect smoothly, and for disastrous or catastrophic failure, recovery plans must begin with minimum disruption.</a:t>
            </a:r>
            <a:endParaRPr dirty="0"/>
          </a:p>
          <a:p>
            <a:pPr marL="0" lvl="0" indent="0" algn="l" rtl="0">
              <a:spcBef>
                <a:spcPts val="1200"/>
              </a:spcBef>
              <a:spcAft>
                <a:spcPts val="1200"/>
              </a:spcAft>
              <a:buNone/>
            </a:pPr>
            <a:endParaRPr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8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ct val="54395"/>
              <a:buFont typeface="Arial"/>
              <a:buNone/>
            </a:pPr>
            <a:r>
              <a:rPr lang="en" sz="2022" b="1"/>
              <a:t>Independence from CSPs</a:t>
            </a:r>
            <a:endParaRPr sz="3222" b="1"/>
          </a:p>
        </p:txBody>
      </p:sp>
      <p:sp>
        <p:nvSpPr>
          <p:cNvPr id="509" name="Google Shape;509;p85"/>
          <p:cNvSpPr txBox="1">
            <a:spLocks noGrp="1"/>
          </p:cNvSpPr>
          <p:nvPr>
            <p:ph type="body" idx="1"/>
          </p:nvPr>
        </p:nvSpPr>
        <p:spPr>
          <a:xfrm>
            <a:off x="311700" y="920675"/>
            <a:ext cx="8520600" cy="36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just" rtl="0">
              <a:spcBef>
                <a:spcPts val="1200"/>
              </a:spcBef>
              <a:spcAft>
                <a:spcPts val="0"/>
              </a:spcAft>
              <a:buNone/>
            </a:pPr>
            <a:r>
              <a:rPr lang="en" sz="2000"/>
              <a:t>Examples exist of IT outsourcing contracts that have effectively locked a customer into a service that does not meet current or evolving needs at a speed and cost that are acceptable to meet business goals. </a:t>
            </a:r>
            <a:endParaRPr sz="2000"/>
          </a:p>
          <a:p>
            <a:pPr marL="0" lvl="0" indent="0" algn="just" rtl="0">
              <a:spcBef>
                <a:spcPts val="1200"/>
              </a:spcBef>
              <a:spcAft>
                <a:spcPts val="0"/>
              </a:spcAft>
              <a:buNone/>
            </a:pPr>
            <a:r>
              <a:rPr lang="en" sz="2000"/>
              <a:t>This could be caused by a number of factors, and is a concern if limited options exist for quickly engaging an alternative provider supplier to meet the needs without large transition or penalty costs.</a:t>
            </a:r>
            <a:endParaRPr sz="2000"/>
          </a:p>
          <a:p>
            <a:pPr marL="0" lvl="0" indent="0" algn="l" rtl="0">
              <a:spcBef>
                <a:spcPts val="1200"/>
              </a:spcBef>
              <a:spcAft>
                <a:spcPts val="12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r>
              <a:rPr lang="en-US" b="1" dirty="0">
                <a:latin typeface="Times New Roman"/>
                <a:ea typeface="Times New Roman"/>
                <a:cs typeface="Times New Roman"/>
                <a:sym typeface="Times New Roman"/>
              </a:rPr>
              <a:t>Elasticity</a:t>
            </a:r>
            <a:br>
              <a:rPr lang="en-US" b="1" dirty="0">
                <a:latin typeface="Times New Roman"/>
                <a:ea typeface="Times New Roman"/>
                <a:cs typeface="Times New Roman"/>
                <a:sym typeface="Times New Roman"/>
              </a:rPr>
            </a:br>
            <a:endParaRPr dirty="0"/>
          </a:p>
        </p:txBody>
      </p:sp>
      <p:sp>
        <p:nvSpPr>
          <p:cNvPr id="119" name="Google Shape;119;p2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One of the attributes of cloud computing is </a:t>
            </a:r>
            <a:r>
              <a:rPr lang="en" b="1"/>
              <a:t>elasticity of resources.</a:t>
            </a:r>
            <a:r>
              <a:rPr lang="en"/>
              <a:t> This cloud capability allows users to increase and decrease their computing resources as needed, </a:t>
            </a:r>
            <a:endParaRPr/>
          </a:p>
          <a:p>
            <a:pPr marL="457200" lvl="0" indent="-342900" algn="l" rtl="0">
              <a:spcBef>
                <a:spcPts val="0"/>
              </a:spcBef>
              <a:spcAft>
                <a:spcPts val="0"/>
              </a:spcAft>
              <a:buSzPts val="1800"/>
              <a:buChar char="●"/>
            </a:pPr>
            <a:r>
              <a:rPr lang="en"/>
              <a:t>There is always an awareness of the baseline of computing resources, but predicting future needs is difficult, especially </a:t>
            </a:r>
            <a:r>
              <a:rPr lang="en" b="1">
                <a:solidFill>
                  <a:srgbClr val="FF0000"/>
                </a:solidFill>
              </a:rPr>
              <a:t>when demands are constantly changing.</a:t>
            </a:r>
            <a:endParaRPr b="1">
              <a:solidFill>
                <a:srgbClr val="FF0000"/>
              </a:solidFill>
            </a:endParaRPr>
          </a:p>
          <a:p>
            <a:pPr marL="457200" lvl="0" indent="-342900" algn="l" rtl="0">
              <a:spcBef>
                <a:spcPts val="0"/>
              </a:spcBef>
              <a:spcAft>
                <a:spcPts val="0"/>
              </a:spcAft>
              <a:buSzPts val="1800"/>
              <a:buChar char="●"/>
            </a:pPr>
            <a:r>
              <a:rPr lang="en"/>
              <a:t> Cloud computing can offer a means to provide IT resources on demand and address spikes in usage.</a:t>
            </a:r>
            <a:endParaRPr/>
          </a:p>
          <a:p>
            <a:pPr marL="457200" lvl="0" indent="-342900" algn="l" rtl="0">
              <a:spcBef>
                <a:spcPts val="0"/>
              </a:spcBef>
              <a:spcAft>
                <a:spcPts val="0"/>
              </a:spcAft>
              <a:buSzPts val="1800"/>
              <a:buChar char="●"/>
            </a:pP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8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ct val="54395"/>
              <a:buFont typeface="Arial"/>
              <a:buNone/>
            </a:pPr>
            <a:r>
              <a:rPr lang="en" sz="2022" b="1"/>
              <a:t>Changes in the IT Organization</a:t>
            </a:r>
            <a:endParaRPr sz="3222" b="1"/>
          </a:p>
        </p:txBody>
      </p:sp>
      <p:sp>
        <p:nvSpPr>
          <p:cNvPr id="515" name="Google Shape;515;p8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1200"/>
              </a:spcBef>
              <a:spcAft>
                <a:spcPts val="0"/>
              </a:spcAft>
              <a:buNone/>
            </a:pPr>
            <a:r>
              <a:rPr lang="en" dirty="0"/>
              <a:t>The IT organization will be affected by cloud computing, as has been the case with other technology shifts. </a:t>
            </a:r>
            <a:endParaRPr dirty="0"/>
          </a:p>
          <a:p>
            <a:pPr marL="0" lvl="0" indent="0" algn="l" rtl="0">
              <a:spcBef>
                <a:spcPts val="1200"/>
              </a:spcBef>
              <a:spcAft>
                <a:spcPts val="0"/>
              </a:spcAft>
              <a:buNone/>
            </a:pPr>
            <a:endParaRPr dirty="0"/>
          </a:p>
          <a:p>
            <a:pPr marL="0" lvl="0" indent="0" algn="l" rtl="0">
              <a:spcBef>
                <a:spcPts val="1200"/>
              </a:spcBef>
              <a:spcAft>
                <a:spcPts val="0"/>
              </a:spcAft>
              <a:buClr>
                <a:schemeClr val="dk1"/>
              </a:buClr>
              <a:buSzPts val="1100"/>
              <a:buFont typeface="Arial"/>
              <a:buNone/>
            </a:pPr>
            <a:r>
              <a:rPr lang="en" dirty="0"/>
              <a:t>There are two dimensions to shifts in technology. T</a:t>
            </a:r>
            <a:r>
              <a:rPr lang="en" b="1" dirty="0"/>
              <a:t>he first is acquiring the new skill sets to deploy the technology in the context of solving a business problem, and the second is how the technology changes the IT role.</a:t>
            </a:r>
            <a:endParaRPr b="1" dirty="0"/>
          </a:p>
          <a:p>
            <a:pPr marL="0" lvl="0" indent="0" algn="l" rtl="0">
              <a:spcBef>
                <a:spcPts val="1200"/>
              </a:spcBef>
              <a:spcAft>
                <a:spcPts val="1200"/>
              </a:spcAft>
              <a:buNone/>
            </a:pPr>
            <a:endParaRPr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87"/>
          <p:cNvSpPr txBox="1">
            <a:spLocks noGrp="1"/>
          </p:cNvSpPr>
          <p:nvPr>
            <p:ph type="title"/>
          </p:nvPr>
        </p:nvSpPr>
        <p:spPr>
          <a:xfrm>
            <a:off x="311700" y="272225"/>
            <a:ext cx="8520600" cy="6132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ct val="61111"/>
              <a:buFont typeface="Arial"/>
              <a:buNone/>
            </a:pPr>
            <a:r>
              <a:rPr lang="en" sz="1800" b="1" u="sng"/>
              <a:t>Political Issues Due to Global Boundaries</a:t>
            </a:r>
            <a:endParaRPr b="1" u="sng"/>
          </a:p>
        </p:txBody>
      </p:sp>
      <p:sp>
        <p:nvSpPr>
          <p:cNvPr id="521" name="Google Shape;521;p87"/>
          <p:cNvSpPr txBox="1">
            <a:spLocks noGrp="1"/>
          </p:cNvSpPr>
          <p:nvPr>
            <p:ph type="body" idx="1"/>
          </p:nvPr>
        </p:nvSpPr>
        <p:spPr>
          <a:xfrm>
            <a:off x="311700" y="721025"/>
            <a:ext cx="8520600" cy="3847800"/>
          </a:xfrm>
          <a:prstGeom prst="rect">
            <a:avLst/>
          </a:prstGeom>
        </p:spPr>
        <p:txBody>
          <a:bodyPr spcFirstLastPara="1" wrap="square" lIns="91425" tIns="91425" rIns="91425" bIns="91425" anchor="t" anchorCtr="0">
            <a:noAutofit/>
          </a:bodyPr>
          <a:lstStyle/>
          <a:p>
            <a:pPr marL="457200" lvl="0" indent="-340677" algn="l" rtl="0">
              <a:lnSpc>
                <a:spcPct val="115000"/>
              </a:lnSpc>
              <a:spcBef>
                <a:spcPts val="0"/>
              </a:spcBef>
              <a:spcAft>
                <a:spcPts val="0"/>
              </a:spcAft>
              <a:buSzPts val="1765"/>
              <a:buChar char="●"/>
            </a:pPr>
            <a:r>
              <a:rPr lang="en" sz="1765"/>
              <a:t>In the cloud computing world, there is variability in terms of where the physical data resides, where processing takes place, and from where the data is accessed. </a:t>
            </a:r>
            <a:endParaRPr sz="1765"/>
          </a:p>
          <a:p>
            <a:pPr marL="457200" lvl="0" indent="-340677" algn="l" rtl="0">
              <a:lnSpc>
                <a:spcPct val="115000"/>
              </a:lnSpc>
              <a:spcBef>
                <a:spcPts val="0"/>
              </a:spcBef>
              <a:spcAft>
                <a:spcPts val="0"/>
              </a:spcAft>
              <a:buSzPts val="1765"/>
              <a:buChar char="●"/>
            </a:pPr>
            <a:r>
              <a:rPr lang="en" sz="1765"/>
              <a:t>Given this variability, different privacy rules and regulations may apply. </a:t>
            </a:r>
            <a:endParaRPr sz="1765"/>
          </a:p>
          <a:p>
            <a:pPr marL="457200" lvl="0" indent="-340677" algn="just" rtl="0">
              <a:lnSpc>
                <a:spcPct val="115000"/>
              </a:lnSpc>
              <a:spcBef>
                <a:spcPts val="0"/>
              </a:spcBef>
              <a:spcAft>
                <a:spcPts val="0"/>
              </a:spcAft>
              <a:buSzPts val="1765"/>
              <a:buChar char="●"/>
            </a:pPr>
            <a:r>
              <a:rPr lang="en" sz="1765"/>
              <a:t>Because of these varying rules and regulations, by definition politics becomes an element in the adoption of cloud computing, which is effectively multijurisdictional.</a:t>
            </a:r>
            <a:endParaRPr sz="1765"/>
          </a:p>
          <a:p>
            <a:pPr marL="457200" lvl="0" indent="-340677" algn="just" rtl="0">
              <a:lnSpc>
                <a:spcPct val="115000"/>
              </a:lnSpc>
              <a:spcBef>
                <a:spcPts val="0"/>
              </a:spcBef>
              <a:spcAft>
                <a:spcPts val="0"/>
              </a:spcAft>
              <a:buClr>
                <a:srgbClr val="FF0000"/>
              </a:buClr>
              <a:buSzPts val="1765"/>
              <a:buChar char="●"/>
            </a:pPr>
            <a:r>
              <a:rPr lang="en" sz="1765">
                <a:solidFill>
                  <a:srgbClr val="FF0000"/>
                </a:solidFill>
              </a:rPr>
              <a:t>For example, as a result of the USA Patriot Act, Canada has recently asked that its government not use computers in the global network that are operating within U.S. borders, fearing for the confidentiality and privacy of the Canadian data stored on those computers.</a:t>
            </a:r>
            <a:endParaRPr sz="1765">
              <a:solidFill>
                <a:srgbClr val="FF0000"/>
              </a:solidFill>
            </a:endParaRPr>
          </a:p>
          <a:p>
            <a:pPr marL="457200" lvl="0" indent="0" algn="just" rtl="0">
              <a:lnSpc>
                <a:spcPct val="115000"/>
              </a:lnSpc>
              <a:spcBef>
                <a:spcPts val="1200"/>
              </a:spcBef>
              <a:spcAft>
                <a:spcPts val="0"/>
              </a:spcAft>
              <a:buNone/>
            </a:pPr>
            <a:endParaRPr sz="1765">
              <a:solidFill>
                <a:srgbClr val="FF0000"/>
              </a:solidFill>
            </a:endParaRPr>
          </a:p>
          <a:p>
            <a:pPr marL="0" lvl="0" indent="0" algn="l" rtl="0">
              <a:lnSpc>
                <a:spcPct val="115000"/>
              </a:lnSpc>
              <a:spcBef>
                <a:spcPts val="1200"/>
              </a:spcBef>
              <a:spcAft>
                <a:spcPts val="1200"/>
              </a:spcAft>
              <a:buSzPts val="1018"/>
              <a:buNone/>
            </a:pPr>
            <a:endParaRPr sz="1765"/>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xfrm>
            <a:off x="2616375" y="221400"/>
            <a:ext cx="5904600" cy="315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Fig: Attribute of Elasticity</a:t>
            </a:r>
            <a:endParaRPr/>
          </a:p>
        </p:txBody>
      </p:sp>
      <p:sp>
        <p:nvSpPr>
          <p:cNvPr id="125" name="Google Shape;125;p23"/>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6" name="Google Shape;126;p23"/>
          <p:cNvPicPr preferRelativeResize="0"/>
          <p:nvPr/>
        </p:nvPicPr>
        <p:blipFill>
          <a:blip r:embed="rId3">
            <a:alphaModFix/>
          </a:blip>
          <a:stretch>
            <a:fillRect/>
          </a:stretch>
        </p:blipFill>
        <p:spPr>
          <a:xfrm>
            <a:off x="2139600" y="879450"/>
            <a:ext cx="4685525" cy="3397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55DD2-A2ED-6C98-C7B0-7F9586E6BCE5}"/>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228BD7D6-C29F-5831-DA15-0EF8D5E74908}"/>
              </a:ext>
            </a:extLst>
          </p:cNvPr>
          <p:cNvSpPr>
            <a:spLocks noGrp="1"/>
          </p:cNvSpPr>
          <p:nvPr>
            <p:ph type="body" idx="1"/>
          </p:nvPr>
        </p:nvSpPr>
        <p:spPr/>
        <p:txBody>
          <a:bodyPr/>
          <a:lstStyle/>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BD2FCADF-B895-F486-240C-C98E94CE15F4}"/>
              </a:ext>
            </a:extLst>
          </p:cNvPr>
          <p:cNvPicPr>
            <a:picLocks noChangeAspect="1"/>
          </p:cNvPicPr>
          <p:nvPr/>
        </p:nvPicPr>
        <p:blipFill>
          <a:blip r:embed="rId2"/>
          <a:stretch>
            <a:fillRect/>
          </a:stretch>
        </p:blipFill>
        <p:spPr>
          <a:xfrm>
            <a:off x="311699" y="405723"/>
            <a:ext cx="7638931" cy="1934521"/>
          </a:xfrm>
          <a:prstGeom prst="rect">
            <a:avLst/>
          </a:prstGeom>
        </p:spPr>
      </p:pic>
      <p:pic>
        <p:nvPicPr>
          <p:cNvPr id="7" name="Picture 6">
            <a:extLst>
              <a:ext uri="{FF2B5EF4-FFF2-40B4-BE49-F238E27FC236}">
                <a16:creationId xmlns:a16="http://schemas.microsoft.com/office/drawing/2014/main" id="{7EE79DCE-41BF-4A6A-934F-D2C58CC6E23C}"/>
              </a:ext>
            </a:extLst>
          </p:cNvPr>
          <p:cNvPicPr>
            <a:picLocks noChangeAspect="1"/>
          </p:cNvPicPr>
          <p:nvPr/>
        </p:nvPicPr>
        <p:blipFill>
          <a:blip r:embed="rId3"/>
          <a:stretch>
            <a:fillRect/>
          </a:stretch>
        </p:blipFill>
        <p:spPr>
          <a:xfrm>
            <a:off x="311699" y="2379546"/>
            <a:ext cx="7638931" cy="2415749"/>
          </a:xfrm>
          <a:prstGeom prst="rect">
            <a:avLst/>
          </a:prstGeom>
        </p:spPr>
      </p:pic>
    </p:spTree>
    <p:extLst>
      <p:ext uri="{BB962C8B-B14F-4D97-AF65-F5344CB8AC3E}">
        <p14:creationId xmlns:p14="http://schemas.microsoft.com/office/powerpoint/2010/main" val="424175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E292C-DC6C-047A-BB6E-048B43D5B500}"/>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487FF08D-BDE7-736E-49AB-25F3DF21405C}"/>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37C9190A-C682-E8B2-8BAF-9322F5EA0EE4}"/>
              </a:ext>
            </a:extLst>
          </p:cNvPr>
          <p:cNvPicPr>
            <a:picLocks noChangeAspect="1"/>
          </p:cNvPicPr>
          <p:nvPr/>
        </p:nvPicPr>
        <p:blipFill>
          <a:blip r:embed="rId2"/>
          <a:stretch>
            <a:fillRect/>
          </a:stretch>
        </p:blipFill>
        <p:spPr>
          <a:xfrm>
            <a:off x="311699" y="318979"/>
            <a:ext cx="8520599" cy="3113476"/>
          </a:xfrm>
          <a:prstGeom prst="rect">
            <a:avLst/>
          </a:prstGeom>
        </p:spPr>
      </p:pic>
    </p:spTree>
    <p:extLst>
      <p:ext uri="{BB962C8B-B14F-4D97-AF65-F5344CB8AC3E}">
        <p14:creationId xmlns:p14="http://schemas.microsoft.com/office/powerpoint/2010/main" val="1302921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32" name="Google Shape;132;p2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3" name="Google Shape;133;p24"/>
          <p:cNvPicPr preferRelativeResize="0"/>
          <p:nvPr/>
        </p:nvPicPr>
        <p:blipFill>
          <a:blip r:embed="rId3">
            <a:alphaModFix/>
          </a:blip>
          <a:stretch>
            <a:fillRect/>
          </a:stretch>
        </p:blipFill>
        <p:spPr>
          <a:xfrm>
            <a:off x="1839725" y="926263"/>
            <a:ext cx="5017951" cy="4217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SPI Framework for Cloud Computing</a:t>
            </a:r>
            <a:endParaRPr/>
          </a:p>
        </p:txBody>
      </p:sp>
      <p:sp>
        <p:nvSpPr>
          <p:cNvPr id="139" name="Google Shape;139;p2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A commonly agreed upon framework for describing cloud computing services goes by the acronym “SPI.” This acronym stands for the three major services provided through the cloud:</a:t>
            </a:r>
            <a:endParaRPr/>
          </a:p>
          <a:p>
            <a:pPr marL="0" lvl="0" indent="0" algn="l" rtl="0">
              <a:spcBef>
                <a:spcPts val="1200"/>
              </a:spcBef>
              <a:spcAft>
                <a:spcPts val="0"/>
              </a:spcAft>
              <a:buNone/>
            </a:pPr>
            <a:r>
              <a:rPr lang="en" b="1"/>
              <a:t>software-as-a-service (SaaS), platform-as-a-service (PaaS), and infrastructure-as-a-service</a:t>
            </a:r>
            <a:r>
              <a:rPr lang="en"/>
              <a:t>(IaaS). </a:t>
            </a:r>
            <a:endParaRPr/>
          </a:p>
          <a:p>
            <a:pPr marL="0" lvl="0" indent="0" algn="l" rtl="0">
              <a:spcBef>
                <a:spcPts val="1200"/>
              </a:spcBef>
              <a:spcAft>
                <a:spcPts val="0"/>
              </a:spcAft>
              <a:buNone/>
            </a:pPr>
            <a:endParaRPr/>
          </a:p>
          <a:p>
            <a:pPr marL="0" lvl="0" indent="0" algn="l" rtl="0">
              <a:spcBef>
                <a:spcPts val="1200"/>
              </a:spcBef>
              <a:spcAft>
                <a:spcPts val="0"/>
              </a:spcAft>
              <a:buClr>
                <a:schemeClr val="dk1"/>
              </a:buClr>
              <a:buSzPts val="1100"/>
              <a:buFont typeface="Arial"/>
              <a:buNone/>
            </a:pPr>
            <a:r>
              <a:rPr lang="en" b="1"/>
              <a:t>Figure illustrates the relationship between services, uses, and types of clouds.</a:t>
            </a:r>
            <a:endParaRPr b="1"/>
          </a:p>
          <a:p>
            <a:pPr marL="0" lvl="0" indent="0" algn="l" rtl="0">
              <a:spcBef>
                <a:spcPts val="1200"/>
              </a:spcBef>
              <a:spcAft>
                <a:spcPts val="12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45" name="Google Shape;145;p2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6" name="Google Shape;146;p26"/>
          <p:cNvPicPr preferRelativeResize="0"/>
          <p:nvPr/>
        </p:nvPicPr>
        <p:blipFill>
          <a:blip r:embed="rId3">
            <a:alphaModFix/>
          </a:blip>
          <a:stretch>
            <a:fillRect/>
          </a:stretch>
        </p:blipFill>
        <p:spPr>
          <a:xfrm>
            <a:off x="1446750" y="445025"/>
            <a:ext cx="5855600" cy="4315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311700" y="445025"/>
            <a:ext cx="8520600" cy="311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Relevant Technologies in Cloud Computing</a:t>
            </a:r>
            <a:endParaRPr/>
          </a:p>
        </p:txBody>
      </p:sp>
      <p:sp>
        <p:nvSpPr>
          <p:cNvPr id="152" name="Google Shape;152;p27"/>
          <p:cNvSpPr txBox="1">
            <a:spLocks noGrp="1"/>
          </p:cNvSpPr>
          <p:nvPr>
            <p:ph type="body" idx="1"/>
          </p:nvPr>
        </p:nvSpPr>
        <p:spPr>
          <a:xfrm>
            <a:off x="311700" y="1049850"/>
            <a:ext cx="8520600" cy="3519000"/>
          </a:xfrm>
          <a:prstGeom prst="rect">
            <a:avLst/>
          </a:prstGeom>
        </p:spPr>
        <p:txBody>
          <a:bodyPr spcFirstLastPara="1" wrap="square" lIns="91425" tIns="91425" rIns="91425" bIns="91425" anchor="t" anchorCtr="0">
            <a:normAutofit fontScale="92500" lnSpcReduction="10000"/>
          </a:bodyPr>
          <a:lstStyle/>
          <a:p>
            <a:pPr marL="457200" lvl="0" indent="-325755" algn="l" rtl="0">
              <a:spcBef>
                <a:spcPts val="0"/>
              </a:spcBef>
              <a:spcAft>
                <a:spcPts val="0"/>
              </a:spcAft>
              <a:buSzPct val="100000"/>
              <a:buChar char="●"/>
            </a:pPr>
            <a:r>
              <a:rPr lang="en"/>
              <a:t>Cloud computing isn’t so much a technology as it is the</a:t>
            </a:r>
            <a:r>
              <a:rPr lang="en" b="1"/>
              <a:t> combination of many pre existing </a:t>
            </a:r>
            <a:r>
              <a:rPr lang="en"/>
              <a:t>technologies. </a:t>
            </a:r>
            <a:endParaRPr/>
          </a:p>
          <a:p>
            <a:pPr marL="457200" lvl="0" indent="0" algn="l" rtl="0">
              <a:spcBef>
                <a:spcPts val="1200"/>
              </a:spcBef>
              <a:spcAft>
                <a:spcPts val="0"/>
              </a:spcAft>
              <a:buNone/>
            </a:pPr>
            <a:endParaRPr/>
          </a:p>
          <a:p>
            <a:pPr marL="457200" lvl="0" indent="-325755" algn="l" rtl="0">
              <a:spcBef>
                <a:spcPts val="1200"/>
              </a:spcBef>
              <a:spcAft>
                <a:spcPts val="0"/>
              </a:spcAft>
              <a:buSzPct val="100000"/>
              <a:buChar char="●"/>
            </a:pPr>
            <a:r>
              <a:rPr lang="en"/>
              <a:t>These technologies have matured at different rates and in different contexts, and were not designed as a coherent whole; however, they have come together to create a technical ecosystem for cloud computing. </a:t>
            </a:r>
            <a:endParaRPr/>
          </a:p>
          <a:p>
            <a:pPr marL="457200" lvl="0" indent="0" algn="l" rtl="0">
              <a:spcBef>
                <a:spcPts val="1200"/>
              </a:spcBef>
              <a:spcAft>
                <a:spcPts val="0"/>
              </a:spcAft>
              <a:buNone/>
            </a:pPr>
            <a:endParaRPr/>
          </a:p>
          <a:p>
            <a:pPr marL="457200" lvl="0" indent="-325755" algn="just" rtl="0">
              <a:spcBef>
                <a:spcPts val="1200"/>
              </a:spcBef>
              <a:spcAft>
                <a:spcPts val="0"/>
              </a:spcAft>
              <a:buSzPct val="100000"/>
              <a:buChar char="●"/>
            </a:pPr>
            <a:r>
              <a:rPr lang="en"/>
              <a:t>New advances</a:t>
            </a:r>
            <a:r>
              <a:rPr lang="en" b="1"/>
              <a:t> in processors, virtualization technology, disk storage, broadband Internet connection, and fast, inexpensive servers have combined to make the cloud a more compelling solution.</a:t>
            </a:r>
            <a:endParaRPr b="1"/>
          </a:p>
          <a:p>
            <a:pPr marL="0" lvl="0" indent="0" algn="l" rtl="0">
              <a:spcBef>
                <a:spcPts val="1200"/>
              </a:spcBef>
              <a:spcAft>
                <a:spcPts val="12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120247" y="-132675"/>
            <a:ext cx="6633300" cy="498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Architecture for relevant technologies</a:t>
            </a:r>
            <a:endParaRPr/>
          </a:p>
        </p:txBody>
      </p:sp>
      <p:sp>
        <p:nvSpPr>
          <p:cNvPr id="158" name="Google Shape;158;p2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9" name="Google Shape;159;p28"/>
          <p:cNvPicPr preferRelativeResize="0"/>
          <p:nvPr/>
        </p:nvPicPr>
        <p:blipFill>
          <a:blip r:embed="rId3">
            <a:alphaModFix/>
          </a:blip>
          <a:stretch>
            <a:fillRect/>
          </a:stretch>
        </p:blipFill>
        <p:spPr>
          <a:xfrm>
            <a:off x="1084999" y="454526"/>
            <a:ext cx="7555305" cy="4234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6" name="Google Shape;66;p14"/>
          <p:cNvSpPr txBox="1">
            <a:spLocks noGrp="1"/>
          </p:cNvSpPr>
          <p:nvPr>
            <p:ph type="body" idx="1"/>
          </p:nvPr>
        </p:nvSpPr>
        <p:spPr>
          <a:xfrm>
            <a:off x="311700" y="1171600"/>
            <a:ext cx="8520600" cy="3589200"/>
          </a:xfrm>
          <a:prstGeom prst="rect">
            <a:avLst/>
          </a:prstGeom>
        </p:spPr>
        <p:txBody>
          <a:bodyPr spcFirstLastPara="1" wrap="square" lIns="91425" tIns="91425" rIns="91425" bIns="91425" anchor="t" anchorCtr="0">
            <a:normAutofit/>
          </a:bodyPr>
          <a:lstStyle/>
          <a:p>
            <a:pPr marL="0" lvl="0" indent="0" algn="just" rtl="0">
              <a:lnSpc>
                <a:spcPct val="115000"/>
              </a:lnSpc>
              <a:spcBef>
                <a:spcPts val="600"/>
              </a:spcBef>
              <a:spcAft>
                <a:spcPts val="0"/>
              </a:spcAft>
              <a:buClr>
                <a:schemeClr val="dk1"/>
              </a:buClr>
              <a:buSzPts val="1100"/>
              <a:buFont typeface="Arial"/>
              <a:buNone/>
            </a:pPr>
            <a:r>
              <a:rPr lang="en" b="1">
                <a:latin typeface="Times New Roman"/>
                <a:ea typeface="Times New Roman"/>
                <a:cs typeface="Times New Roman"/>
                <a:sym typeface="Times New Roman"/>
              </a:rPr>
              <a:t>Course Objectives:</a:t>
            </a:r>
            <a:endParaRPr b="1">
              <a:latin typeface="Times New Roman"/>
              <a:ea typeface="Times New Roman"/>
              <a:cs typeface="Times New Roman"/>
              <a:sym typeface="Times New Roman"/>
            </a:endParaRPr>
          </a:p>
          <a:p>
            <a:pPr marL="457200" lvl="0" indent="-342900" algn="just" rtl="0">
              <a:lnSpc>
                <a:spcPct val="200000"/>
              </a:lnSpc>
              <a:spcBef>
                <a:spcPts val="600"/>
              </a:spcBef>
              <a:spcAft>
                <a:spcPts val="0"/>
              </a:spcAft>
              <a:buSzPts val="1800"/>
              <a:buFont typeface="Times New Roman"/>
              <a:buChar char="●"/>
            </a:pPr>
            <a:r>
              <a:rPr lang="en">
                <a:latin typeface="Times New Roman"/>
                <a:ea typeface="Times New Roman"/>
                <a:cs typeface="Times New Roman"/>
                <a:sym typeface="Times New Roman"/>
              </a:rPr>
              <a:t>This course will enable students to:</a:t>
            </a:r>
            <a:endParaRPr>
              <a:latin typeface="Times New Roman"/>
              <a:ea typeface="Times New Roman"/>
              <a:cs typeface="Times New Roman"/>
              <a:sym typeface="Times New Roman"/>
            </a:endParaRPr>
          </a:p>
          <a:p>
            <a:pPr marL="914400" lvl="1" indent="-317500" algn="just" rtl="0">
              <a:lnSpc>
                <a:spcPct val="200000"/>
              </a:lnSpc>
              <a:spcBef>
                <a:spcPts val="0"/>
              </a:spcBef>
              <a:spcAft>
                <a:spcPts val="0"/>
              </a:spcAft>
              <a:buSzPts val="1400"/>
              <a:buChar char="○"/>
            </a:pPr>
            <a:r>
              <a:rPr lang="en">
                <a:latin typeface="Times New Roman"/>
                <a:ea typeface="Times New Roman"/>
                <a:cs typeface="Times New Roman"/>
                <a:sym typeface="Times New Roman"/>
              </a:rPr>
              <a:t>D</a:t>
            </a:r>
            <a:r>
              <a:rPr lang="en" sz="1500">
                <a:latin typeface="Times New Roman"/>
                <a:ea typeface="Times New Roman"/>
                <a:cs typeface="Times New Roman"/>
                <a:sym typeface="Times New Roman"/>
              </a:rPr>
              <a:t>iscuss the concepts, characteristics, delivery models and benefits of cloud computing.</a:t>
            </a:r>
            <a:endParaRPr sz="1500">
              <a:latin typeface="Times New Roman"/>
              <a:ea typeface="Times New Roman"/>
              <a:cs typeface="Times New Roman"/>
              <a:sym typeface="Times New Roman"/>
            </a:endParaRPr>
          </a:p>
          <a:p>
            <a:pPr marL="914400" lvl="1" indent="-317500" algn="just" rtl="0">
              <a:lnSpc>
                <a:spcPct val="200000"/>
              </a:lnSpc>
              <a:spcBef>
                <a:spcPts val="0"/>
              </a:spcBef>
              <a:spcAft>
                <a:spcPts val="0"/>
              </a:spcAft>
              <a:buSzPts val="1400"/>
              <a:buChar char="○"/>
            </a:pPr>
            <a:r>
              <a:rPr lang="en">
                <a:latin typeface="Times New Roman"/>
                <a:ea typeface="Times New Roman"/>
                <a:cs typeface="Times New Roman"/>
                <a:sym typeface="Times New Roman"/>
              </a:rPr>
              <a:t> </a:t>
            </a:r>
            <a:r>
              <a:rPr lang="en" sz="1500">
                <a:latin typeface="Times New Roman"/>
                <a:ea typeface="Times New Roman"/>
                <a:cs typeface="Times New Roman"/>
                <a:sym typeface="Times New Roman"/>
              </a:rPr>
              <a:t>Explore the key technical, organisational and compliance challenges of cloud computing.</a:t>
            </a:r>
            <a:endParaRPr sz="1500">
              <a:latin typeface="Times New Roman"/>
              <a:ea typeface="Times New Roman"/>
              <a:cs typeface="Times New Roman"/>
              <a:sym typeface="Times New Roman"/>
            </a:endParaRPr>
          </a:p>
          <a:p>
            <a:pPr marL="914400" lvl="1" indent="-323850" algn="l" rtl="0">
              <a:lnSpc>
                <a:spcPct val="20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Explore the security issues that arise from cloud computing architectures intended for delivering Cloud based enterprise IT services.</a:t>
            </a:r>
            <a:endParaRPr sz="2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2B7C49-3A00-A5A7-7D0F-90189948322C}"/>
              </a:ext>
            </a:extLst>
          </p:cNvPr>
          <p:cNvSpPr>
            <a:spLocks noGrp="1"/>
          </p:cNvSpPr>
          <p:nvPr>
            <p:ph type="body" idx="1"/>
          </p:nvPr>
        </p:nvSpPr>
        <p:spPr>
          <a:xfrm>
            <a:off x="311700" y="209227"/>
            <a:ext cx="8520600" cy="4827722"/>
          </a:xfrm>
        </p:spPr>
        <p:txBody>
          <a:bodyPr>
            <a:normAutofit/>
          </a:bodyPr>
          <a:lstStyle/>
          <a:p>
            <a:pPr marL="114300" indent="0">
              <a:buNone/>
            </a:pPr>
            <a:r>
              <a:rPr lang="en-US" sz="2000" b="1" dirty="0"/>
              <a:t>1. Browser Clients &amp; Connectivity</a:t>
            </a:r>
          </a:p>
          <a:p>
            <a:r>
              <a:rPr lang="en-US" sz="2000" b="1" dirty="0"/>
              <a:t>Users</a:t>
            </a:r>
            <a:r>
              <a:rPr lang="en-US" sz="2000" dirty="0"/>
              <a:t> (browser clients) connect to cloud services via:</a:t>
            </a:r>
          </a:p>
          <a:p>
            <a:pPr lvl="1"/>
            <a:r>
              <a:rPr lang="en-US" sz="1600" b="1" dirty="0"/>
              <a:t>Public broadband</a:t>
            </a:r>
            <a:r>
              <a:rPr lang="en-US" sz="1600" dirty="0"/>
              <a:t> (e.g., the Internet)</a:t>
            </a:r>
          </a:p>
          <a:p>
            <a:pPr lvl="1"/>
            <a:r>
              <a:rPr lang="en-US" sz="1600" b="1" dirty="0"/>
              <a:t>Private broadband</a:t>
            </a:r>
            <a:r>
              <a:rPr lang="en-US" sz="1600" dirty="0"/>
              <a:t> (e.g., corporate network/VPN)</a:t>
            </a:r>
          </a:p>
          <a:p>
            <a:pPr marL="114300" indent="0">
              <a:buNone/>
            </a:pPr>
            <a:r>
              <a:rPr lang="en-US" sz="2000" b="1" dirty="0"/>
              <a:t>2. Software-as-a-Service (SaaS) — </a:t>
            </a:r>
            <a:r>
              <a:rPr lang="en-US" sz="2000" b="1" i="1" dirty="0"/>
              <a:t>Top Layer</a:t>
            </a:r>
            <a:endParaRPr lang="en-US" sz="2000" b="1" dirty="0"/>
          </a:p>
          <a:p>
            <a:r>
              <a:rPr lang="en-US" sz="2000" dirty="0"/>
              <a:t>SaaS delivers complete applications over the internet.</a:t>
            </a:r>
          </a:p>
          <a:p>
            <a:r>
              <a:rPr lang="en-US" sz="2000" dirty="0"/>
              <a:t>Users don’t manage infrastructure or platforms — they just use the application.</a:t>
            </a:r>
          </a:p>
          <a:p>
            <a:r>
              <a:rPr lang="en-US" sz="2000" b="1" dirty="0"/>
              <a:t>Examples shown in the diagram:</a:t>
            </a:r>
            <a:endParaRPr lang="en-US" sz="2000" dirty="0"/>
          </a:p>
          <a:p>
            <a:pPr lvl="1"/>
            <a:r>
              <a:rPr lang="en-US" sz="1600" b="1" dirty="0"/>
              <a:t>High performance computing</a:t>
            </a:r>
            <a:r>
              <a:rPr lang="en-US" sz="1600" dirty="0"/>
              <a:t> (e.g., simulations, scientific calculations)</a:t>
            </a:r>
          </a:p>
          <a:p>
            <a:pPr lvl="1"/>
            <a:r>
              <a:rPr lang="en-US" sz="1600" b="1" dirty="0"/>
              <a:t>Analytics</a:t>
            </a:r>
            <a:r>
              <a:rPr lang="en-US" sz="1600" dirty="0"/>
              <a:t> (e.g., BI tools)</a:t>
            </a:r>
          </a:p>
          <a:p>
            <a:pPr lvl="1"/>
            <a:r>
              <a:rPr lang="en-US" sz="1600" b="1" dirty="0"/>
              <a:t>Finance</a:t>
            </a:r>
            <a:r>
              <a:rPr lang="en-US" sz="1600" dirty="0"/>
              <a:t> (e.g., online banking, ERP finance modules)</a:t>
            </a:r>
          </a:p>
          <a:p>
            <a:pPr lvl="1"/>
            <a:r>
              <a:rPr lang="en-US" sz="1600" b="1" dirty="0"/>
              <a:t>Web</a:t>
            </a:r>
            <a:r>
              <a:rPr lang="en-US" sz="1600" dirty="0"/>
              <a:t> (e.g., website hosting, CMS)</a:t>
            </a:r>
          </a:p>
          <a:p>
            <a:pPr lvl="1"/>
            <a:r>
              <a:rPr lang="en-US" sz="1600" b="1" dirty="0"/>
              <a:t>Medical</a:t>
            </a:r>
            <a:r>
              <a:rPr lang="en-US" sz="1600" dirty="0"/>
              <a:t> (e.g., telemedicine platforms)</a:t>
            </a:r>
          </a:p>
          <a:p>
            <a:pPr marL="114300" indent="0">
              <a:buNone/>
            </a:pPr>
            <a:endParaRPr lang="en-US" dirty="0"/>
          </a:p>
        </p:txBody>
      </p:sp>
    </p:spTree>
    <p:extLst>
      <p:ext uri="{BB962C8B-B14F-4D97-AF65-F5344CB8AC3E}">
        <p14:creationId xmlns:p14="http://schemas.microsoft.com/office/powerpoint/2010/main" val="3803959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DD46EF-A594-EBB9-17B7-317FDD51C7B8}"/>
              </a:ext>
            </a:extLst>
          </p:cNvPr>
          <p:cNvSpPr>
            <a:spLocks noGrp="1"/>
          </p:cNvSpPr>
          <p:nvPr>
            <p:ph type="body" idx="1"/>
          </p:nvPr>
        </p:nvSpPr>
        <p:spPr>
          <a:xfrm>
            <a:off x="311700" y="170481"/>
            <a:ext cx="8520600" cy="4398319"/>
          </a:xfrm>
        </p:spPr>
        <p:txBody>
          <a:bodyPr>
            <a:normAutofit/>
          </a:bodyPr>
          <a:lstStyle/>
          <a:p>
            <a:pPr marL="114300" indent="0">
              <a:buNone/>
            </a:pPr>
            <a:r>
              <a:rPr lang="en-US" b="1" dirty="0"/>
              <a:t>3. Platform-as-a-Service (PaaS) — </a:t>
            </a:r>
            <a:r>
              <a:rPr lang="en-US" b="1" i="1" dirty="0"/>
              <a:t>Middle Layer</a:t>
            </a:r>
            <a:endParaRPr lang="en-US" b="1" dirty="0"/>
          </a:p>
          <a:p>
            <a:r>
              <a:rPr lang="en-US" dirty="0"/>
              <a:t>Provides tools and environments to build, test, and deploy applications.</a:t>
            </a:r>
          </a:p>
          <a:p>
            <a:r>
              <a:rPr lang="en-US" b="1" dirty="0"/>
              <a:t>Examples in the diagram:</a:t>
            </a:r>
            <a:endParaRPr lang="en-US" dirty="0"/>
          </a:p>
          <a:p>
            <a:pPr lvl="1"/>
            <a:r>
              <a:rPr lang="en-US" b="1" dirty="0"/>
              <a:t>Development, administration, and management tools</a:t>
            </a:r>
            <a:endParaRPr lang="en-US" dirty="0"/>
          </a:p>
          <a:p>
            <a:pPr lvl="1"/>
            <a:r>
              <a:rPr lang="en-US" b="1" dirty="0"/>
              <a:t>Runtime and data management engines</a:t>
            </a:r>
            <a:r>
              <a:rPr lang="en-US" dirty="0"/>
              <a:t> (to execute code and manage data)</a:t>
            </a:r>
          </a:p>
          <a:p>
            <a:pPr lvl="1"/>
            <a:r>
              <a:rPr lang="en-US" b="1" dirty="0"/>
              <a:t>Security and user management services</a:t>
            </a:r>
          </a:p>
          <a:p>
            <a:pPr marL="114300" indent="0">
              <a:buNone/>
            </a:pPr>
            <a:r>
              <a:rPr lang="en-US" b="1" dirty="0"/>
              <a:t>4. Infrastructure-as-a-Service (IaaS) — </a:t>
            </a:r>
            <a:r>
              <a:rPr lang="en-US" b="1" i="1" dirty="0"/>
              <a:t>Bottom Layer</a:t>
            </a:r>
            <a:endParaRPr lang="en-US" b="1" dirty="0"/>
          </a:p>
          <a:p>
            <a:r>
              <a:rPr lang="en-US" dirty="0"/>
              <a:t>Delivers the basic building blocks: servers, storage, and networking.</a:t>
            </a:r>
          </a:p>
          <a:p>
            <a:r>
              <a:rPr lang="en-US" b="1" dirty="0"/>
              <a:t>Examples in the diagram:</a:t>
            </a:r>
            <a:endParaRPr lang="en-US" dirty="0"/>
          </a:p>
          <a:p>
            <a:pPr lvl="1"/>
            <a:r>
              <a:rPr lang="en-US" b="1" dirty="0"/>
              <a:t>Database storage</a:t>
            </a:r>
            <a:endParaRPr lang="en-US" dirty="0"/>
          </a:p>
          <a:p>
            <a:pPr lvl="1"/>
            <a:r>
              <a:rPr lang="en-US" b="1" dirty="0"/>
              <a:t>File storage</a:t>
            </a:r>
            <a:endParaRPr lang="en-US" dirty="0"/>
          </a:p>
          <a:p>
            <a:pPr lvl="1"/>
            <a:r>
              <a:rPr lang="en-US" b="1" dirty="0"/>
              <a:t>Other infrastructure resources</a:t>
            </a:r>
            <a:endParaRPr lang="en-US" dirty="0"/>
          </a:p>
          <a:p>
            <a:r>
              <a:rPr lang="en-US" dirty="0"/>
              <a:t>These are </a:t>
            </a:r>
            <a:r>
              <a:rPr lang="en-US" b="1" dirty="0"/>
              <a:t>community hardware</a:t>
            </a:r>
            <a:r>
              <a:rPr lang="en-US" dirty="0"/>
              <a:t> resources hosted by cloud providers.</a:t>
            </a:r>
          </a:p>
          <a:p>
            <a:pPr marL="596900" lvl="1" indent="0">
              <a:buNone/>
            </a:pPr>
            <a:endParaRPr lang="en-US" dirty="0"/>
          </a:p>
          <a:p>
            <a:endParaRPr lang="en-US" dirty="0"/>
          </a:p>
        </p:txBody>
      </p:sp>
    </p:spTree>
    <p:extLst>
      <p:ext uri="{BB962C8B-B14F-4D97-AF65-F5344CB8AC3E}">
        <p14:creationId xmlns:p14="http://schemas.microsoft.com/office/powerpoint/2010/main" val="2497041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65" name="Google Shape;165;p2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000" b="1"/>
              <a:t>Cloud access devices</a:t>
            </a:r>
            <a:endParaRPr sz="2000" b="1"/>
          </a:p>
          <a:p>
            <a:pPr marL="0" lvl="0" indent="0" algn="l" rtl="0">
              <a:spcBef>
                <a:spcPts val="1200"/>
              </a:spcBef>
              <a:spcAft>
                <a:spcPts val="0"/>
              </a:spcAft>
              <a:buNone/>
            </a:pPr>
            <a:r>
              <a:rPr lang="en"/>
              <a:t>The range of access devices for the cloud has expanded in recent years. </a:t>
            </a:r>
            <a:endParaRPr/>
          </a:p>
          <a:p>
            <a:pPr marL="0" lvl="0" indent="0" algn="l" rtl="0">
              <a:spcBef>
                <a:spcPts val="1200"/>
              </a:spcBef>
              <a:spcAft>
                <a:spcPts val="1200"/>
              </a:spcAft>
              <a:buNone/>
            </a:pPr>
            <a:r>
              <a:rPr lang="en"/>
              <a:t>Home PCs, enterprise PCs, network computers, mobile phone devices, custom handheld devices, and custom static devices (including refrigerators) are all online.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71" name="Google Shape;171;p3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100" b="1"/>
              <a:t>Browsers and thin clients</a:t>
            </a:r>
            <a:endParaRPr sz="2100" b="1"/>
          </a:p>
          <a:p>
            <a:pPr marL="457200" lvl="0" indent="-342900" algn="l" rtl="0">
              <a:spcBef>
                <a:spcPts val="1200"/>
              </a:spcBef>
              <a:spcAft>
                <a:spcPts val="0"/>
              </a:spcAft>
              <a:buSzPts val="1800"/>
              <a:buChar char="●"/>
            </a:pPr>
            <a:r>
              <a:rPr lang="en"/>
              <a:t>Users of multiple device types can now access applications and information from wherever they can load a browser. </a:t>
            </a:r>
            <a:endParaRPr/>
          </a:p>
          <a:p>
            <a:pPr marL="457200" lvl="0" indent="-342900" algn="l" rtl="0">
              <a:spcBef>
                <a:spcPts val="0"/>
              </a:spcBef>
              <a:spcAft>
                <a:spcPts val="0"/>
              </a:spcAft>
              <a:buSzPts val="1800"/>
              <a:buChar char="●"/>
            </a:pPr>
            <a:r>
              <a:rPr lang="en"/>
              <a:t>Indeed, browsers are becoming increasingly sophisticated. </a:t>
            </a:r>
            <a:endParaRPr/>
          </a:p>
          <a:p>
            <a:pPr marL="457200" lvl="0" indent="-342900" algn="l" rtl="0">
              <a:spcBef>
                <a:spcPts val="0"/>
              </a:spcBef>
              <a:spcAft>
                <a:spcPts val="0"/>
              </a:spcAft>
              <a:buSzPts val="1800"/>
              <a:buChar char="●"/>
            </a:pPr>
            <a:r>
              <a:rPr lang="en"/>
              <a:t>Enterprise applications, such as SAP and Oracle, can be accessed through a browser interface—a change from when a client (a so-called “fat”) application needed to be loaded onto the desktop.</a:t>
            </a:r>
            <a:endParaRPr/>
          </a:p>
          <a:p>
            <a:pPr marL="0" lvl="0" indent="0" algn="l" rtl="0">
              <a:spcBef>
                <a:spcPts val="1200"/>
              </a:spcBef>
              <a:spcAft>
                <a:spcPts val="12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77" name="Google Shape;177;p3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 High-speed broadband access</a:t>
            </a:r>
            <a:r>
              <a:rPr lang="en"/>
              <a:t> : A critical component of the cloud is the broadband network, which offers the means to connect components and provides one of the substantial differences from the utility computing concept of 30 years ago.</a:t>
            </a:r>
            <a:endParaRPr/>
          </a:p>
          <a:p>
            <a:pPr marL="0" lvl="0" indent="0" algn="l" rtl="0">
              <a:spcBef>
                <a:spcPts val="1200"/>
              </a:spcBef>
              <a:spcAft>
                <a:spcPts val="1200"/>
              </a:spcAft>
              <a:buNone/>
            </a:pPr>
            <a:r>
              <a:rPr lang="en"/>
              <a:t> </a:t>
            </a:r>
            <a:r>
              <a:rPr lang="en" b="1"/>
              <a:t>Data centers and server farms</a:t>
            </a:r>
            <a:r>
              <a:rPr lang="en"/>
              <a:t> Cloud-based services require large computing capacity and are hosted in data centers and server farms. These distributed data centers and server farms span multiple locations and can be linked via internetworks providing distributed computing and service delivery capabilities.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83" name="Google Shape;183;p3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Storage devices</a:t>
            </a:r>
            <a:r>
              <a:rPr lang="en" dirty="0"/>
              <a:t> Decreasing storage costs and the flexibility with which storage can be deployed have changed the storage landscape. The fixed direct access storage device (DASD) has been replaced with storage area networks (SANs), which have reduced costs and allowed a great deal more flexibility in enterprise storage. </a:t>
            </a:r>
            <a:endParaRPr dirty="0"/>
          </a:p>
          <a:p>
            <a:pPr marL="0" lvl="0" indent="0" algn="l" rtl="0">
              <a:spcBef>
                <a:spcPts val="1200"/>
              </a:spcBef>
              <a:spcAft>
                <a:spcPts val="1200"/>
              </a:spcAft>
              <a:buNone/>
            </a:pPr>
            <a:r>
              <a:rPr lang="en" dirty="0"/>
              <a:t>SAN software manages integration of storage devices and can independently allocate storage space on demand across a number of devices.</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189F00-3241-DCDC-5B86-3171055B317A}"/>
              </a:ext>
            </a:extLst>
          </p:cNvPr>
          <p:cNvSpPr>
            <a:spLocks noGrp="1"/>
          </p:cNvSpPr>
          <p:nvPr>
            <p:ph type="body" idx="1"/>
          </p:nvPr>
        </p:nvSpPr>
        <p:spPr>
          <a:xfrm>
            <a:off x="311700" y="170481"/>
            <a:ext cx="8520600" cy="4866468"/>
          </a:xfrm>
        </p:spPr>
        <p:txBody>
          <a:bodyPr>
            <a:normAutofit fontScale="92500" lnSpcReduction="10000"/>
          </a:bodyPr>
          <a:lstStyle/>
          <a:p>
            <a:r>
              <a:rPr lang="en-US" dirty="0"/>
              <a:t>A </a:t>
            </a:r>
            <a:r>
              <a:rPr lang="en-US" b="1" dirty="0"/>
              <a:t>SAN</a:t>
            </a:r>
            <a:r>
              <a:rPr lang="en-US" dirty="0"/>
              <a:t> is a </a:t>
            </a:r>
            <a:r>
              <a:rPr lang="en-US" b="1" dirty="0"/>
              <a:t>high-speed, specialized network</a:t>
            </a:r>
            <a:r>
              <a:rPr lang="en-US" dirty="0"/>
              <a:t> that connects storage devices (like disk arrays and tape libraries) to servers.</a:t>
            </a:r>
          </a:p>
          <a:p>
            <a:r>
              <a:rPr lang="en-US" dirty="0"/>
              <a:t>Its main job: provide </a:t>
            </a:r>
            <a:r>
              <a:rPr lang="en-US" b="1" dirty="0"/>
              <a:t>block-level storage</a:t>
            </a:r>
            <a:r>
              <a:rPr lang="en-US" dirty="0"/>
              <a:t> that looks to the server like a directly attached disk.</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 bank with many application servers uses a </a:t>
            </a:r>
            <a:r>
              <a:rPr lang="en-US" b="1" dirty="0"/>
              <a:t>SAN</a:t>
            </a:r>
            <a:r>
              <a:rPr lang="en-US" dirty="0"/>
              <a:t> to store customer transaction records.</a:t>
            </a:r>
          </a:p>
          <a:p>
            <a:r>
              <a:rPr lang="en-US" dirty="0"/>
              <a:t>All servers can access the same storage pool.</a:t>
            </a:r>
          </a:p>
          <a:p>
            <a:r>
              <a:rPr lang="en-US" dirty="0"/>
              <a:t>If one server fails, another can quickly take over without data loss.</a:t>
            </a:r>
          </a:p>
          <a:p>
            <a:endParaRPr lang="en-US" dirty="0"/>
          </a:p>
          <a:p>
            <a:endParaRPr lang="en-US" dirty="0"/>
          </a:p>
        </p:txBody>
      </p:sp>
      <p:pic>
        <p:nvPicPr>
          <p:cNvPr id="5" name="Picture 4">
            <a:extLst>
              <a:ext uri="{FF2B5EF4-FFF2-40B4-BE49-F238E27FC236}">
                <a16:creationId xmlns:a16="http://schemas.microsoft.com/office/drawing/2014/main" id="{68388515-8F3F-F14A-A67F-BD7C0B3666B1}"/>
              </a:ext>
            </a:extLst>
          </p:cNvPr>
          <p:cNvPicPr>
            <a:picLocks noChangeAspect="1"/>
          </p:cNvPicPr>
          <p:nvPr/>
        </p:nvPicPr>
        <p:blipFill>
          <a:blip r:embed="rId2"/>
          <a:stretch>
            <a:fillRect/>
          </a:stretch>
        </p:blipFill>
        <p:spPr>
          <a:xfrm>
            <a:off x="571704" y="1308346"/>
            <a:ext cx="8462074" cy="2372501"/>
          </a:xfrm>
          <a:prstGeom prst="rect">
            <a:avLst/>
          </a:prstGeom>
        </p:spPr>
      </p:pic>
    </p:spTree>
    <p:extLst>
      <p:ext uri="{BB962C8B-B14F-4D97-AF65-F5344CB8AC3E}">
        <p14:creationId xmlns:p14="http://schemas.microsoft.com/office/powerpoint/2010/main" val="1051471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API enabler for cloud computing</a:t>
            </a:r>
            <a:endParaRPr b="1"/>
          </a:p>
        </p:txBody>
      </p:sp>
      <p:sp>
        <p:nvSpPr>
          <p:cNvPr id="189" name="Google Shape;189;p33"/>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0" name="Google Shape;190;p33"/>
          <p:cNvPicPr preferRelativeResize="0"/>
          <p:nvPr/>
        </p:nvPicPr>
        <p:blipFill>
          <a:blip r:embed="rId3">
            <a:alphaModFix/>
          </a:blip>
          <a:stretch>
            <a:fillRect/>
          </a:stretch>
        </p:blipFill>
        <p:spPr>
          <a:xfrm>
            <a:off x="1690700" y="1058225"/>
            <a:ext cx="5762625" cy="3756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DEE5AF-8D60-595E-D50F-45B016776B2F}"/>
              </a:ext>
            </a:extLst>
          </p:cNvPr>
          <p:cNvSpPr>
            <a:spLocks noGrp="1"/>
          </p:cNvSpPr>
          <p:nvPr>
            <p:ph type="body" idx="1"/>
          </p:nvPr>
        </p:nvSpPr>
        <p:spPr>
          <a:xfrm>
            <a:off x="311700" y="240224"/>
            <a:ext cx="8520600" cy="4328576"/>
          </a:xfrm>
        </p:spPr>
        <p:txBody>
          <a:bodyPr/>
          <a:lstStyle/>
          <a:p>
            <a:r>
              <a:rPr lang="en-US" b="1" dirty="0"/>
              <a:t>APIs (Application Programming Interfaces)</a:t>
            </a:r>
            <a:r>
              <a:rPr lang="en-US" dirty="0"/>
              <a:t> act as an </a:t>
            </a:r>
            <a:r>
              <a:rPr lang="en-US" b="1" dirty="0"/>
              <a:t>enabler for cloud computing</a:t>
            </a:r>
            <a:r>
              <a:rPr lang="en-US" dirty="0"/>
              <a:t>, allowing users and applications to interact with cloud services securely and efficiently.</a:t>
            </a:r>
          </a:p>
          <a:p>
            <a:endParaRPr lang="en-US" dirty="0"/>
          </a:p>
          <a:p>
            <a:endParaRPr lang="en-US" dirty="0"/>
          </a:p>
        </p:txBody>
      </p:sp>
      <p:pic>
        <p:nvPicPr>
          <p:cNvPr id="5" name="Picture 4">
            <a:extLst>
              <a:ext uri="{FF2B5EF4-FFF2-40B4-BE49-F238E27FC236}">
                <a16:creationId xmlns:a16="http://schemas.microsoft.com/office/drawing/2014/main" id="{B634F785-BEE1-1310-9690-40FFCC95990E}"/>
              </a:ext>
            </a:extLst>
          </p:cNvPr>
          <p:cNvPicPr>
            <a:picLocks noChangeAspect="1"/>
          </p:cNvPicPr>
          <p:nvPr/>
        </p:nvPicPr>
        <p:blipFill>
          <a:blip r:embed="rId2"/>
          <a:stretch>
            <a:fillRect/>
          </a:stretch>
        </p:blipFill>
        <p:spPr>
          <a:xfrm>
            <a:off x="698258" y="1444317"/>
            <a:ext cx="7973043" cy="1492612"/>
          </a:xfrm>
          <a:prstGeom prst="rect">
            <a:avLst/>
          </a:prstGeom>
        </p:spPr>
      </p:pic>
      <p:pic>
        <p:nvPicPr>
          <p:cNvPr id="7" name="Picture 6">
            <a:extLst>
              <a:ext uri="{FF2B5EF4-FFF2-40B4-BE49-F238E27FC236}">
                <a16:creationId xmlns:a16="http://schemas.microsoft.com/office/drawing/2014/main" id="{A44D7962-66C7-4D95-B155-719E01C38DC3}"/>
              </a:ext>
            </a:extLst>
          </p:cNvPr>
          <p:cNvPicPr>
            <a:picLocks noChangeAspect="1"/>
          </p:cNvPicPr>
          <p:nvPr/>
        </p:nvPicPr>
        <p:blipFill>
          <a:blip r:embed="rId3"/>
          <a:stretch>
            <a:fillRect/>
          </a:stretch>
        </p:blipFill>
        <p:spPr>
          <a:xfrm>
            <a:off x="698258" y="2887785"/>
            <a:ext cx="4480948" cy="2102669"/>
          </a:xfrm>
          <a:prstGeom prst="rect">
            <a:avLst/>
          </a:prstGeom>
        </p:spPr>
      </p:pic>
    </p:spTree>
    <p:extLst>
      <p:ext uri="{BB962C8B-B14F-4D97-AF65-F5344CB8AC3E}">
        <p14:creationId xmlns:p14="http://schemas.microsoft.com/office/powerpoint/2010/main" val="177619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9BC97-5420-8D82-901F-7672F48DB0C8}"/>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F7D087A9-2BCF-FE65-A8D6-52585EF73EDE}"/>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5648C9F0-B7AF-364F-F9D2-3CFE0654E73A}"/>
              </a:ext>
            </a:extLst>
          </p:cNvPr>
          <p:cNvPicPr>
            <a:picLocks noChangeAspect="1"/>
          </p:cNvPicPr>
          <p:nvPr/>
        </p:nvPicPr>
        <p:blipFill>
          <a:blip r:embed="rId2"/>
          <a:stretch>
            <a:fillRect/>
          </a:stretch>
        </p:blipFill>
        <p:spPr>
          <a:xfrm>
            <a:off x="-60260" y="303312"/>
            <a:ext cx="7445385" cy="1623201"/>
          </a:xfrm>
          <a:prstGeom prst="rect">
            <a:avLst/>
          </a:prstGeom>
        </p:spPr>
      </p:pic>
      <p:pic>
        <p:nvPicPr>
          <p:cNvPr id="7" name="Picture 6">
            <a:extLst>
              <a:ext uri="{FF2B5EF4-FFF2-40B4-BE49-F238E27FC236}">
                <a16:creationId xmlns:a16="http://schemas.microsoft.com/office/drawing/2014/main" id="{BA98F844-7FFB-F332-EE3F-A944303BE627}"/>
              </a:ext>
            </a:extLst>
          </p:cNvPr>
          <p:cNvPicPr>
            <a:picLocks noChangeAspect="1"/>
          </p:cNvPicPr>
          <p:nvPr/>
        </p:nvPicPr>
        <p:blipFill>
          <a:blip r:embed="rId3"/>
          <a:stretch>
            <a:fillRect/>
          </a:stretch>
        </p:blipFill>
        <p:spPr>
          <a:xfrm>
            <a:off x="381442" y="1926513"/>
            <a:ext cx="7375643" cy="2789162"/>
          </a:xfrm>
          <a:prstGeom prst="rect">
            <a:avLst/>
          </a:prstGeom>
        </p:spPr>
      </p:pic>
    </p:spTree>
    <p:extLst>
      <p:ext uri="{BB962C8B-B14F-4D97-AF65-F5344CB8AC3E}">
        <p14:creationId xmlns:p14="http://schemas.microsoft.com/office/powerpoint/2010/main" val="510278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2" name="Google Shape;72;p1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73" name="Google Shape;73;p15"/>
          <p:cNvPicPr preferRelativeResize="0"/>
          <p:nvPr/>
        </p:nvPicPr>
        <p:blipFill>
          <a:blip r:embed="rId3">
            <a:alphaModFix/>
          </a:blip>
          <a:stretch>
            <a:fillRect/>
          </a:stretch>
        </p:blipFill>
        <p:spPr>
          <a:xfrm>
            <a:off x="395288" y="1666875"/>
            <a:ext cx="8353425" cy="1809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D6F47-F761-833D-30BE-1D5D4E72741D}"/>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0083A392-CA43-A458-7112-98CF74FEDE7D}"/>
              </a:ext>
            </a:extLst>
          </p:cNvPr>
          <p:cNvSpPr>
            <a:spLocks noGrp="1"/>
          </p:cNvSpPr>
          <p:nvPr>
            <p:ph type="body" idx="1"/>
          </p:nvPr>
        </p:nvSpPr>
        <p:spPr/>
        <p:txBody>
          <a:bodyPr/>
          <a:lstStyle/>
          <a:p>
            <a:r>
              <a:rPr lang="en-US" dirty="0"/>
              <a:t>APIs are the </a:t>
            </a:r>
            <a:r>
              <a:rPr lang="en-US" b="1" dirty="0"/>
              <a:t>bridge</a:t>
            </a:r>
            <a:r>
              <a:rPr lang="en-US" dirty="0"/>
              <a:t> between the </a:t>
            </a:r>
            <a:r>
              <a:rPr lang="en-US" b="1" dirty="0"/>
              <a:t>user or application</a:t>
            </a:r>
            <a:r>
              <a:rPr lang="en-US" dirty="0"/>
              <a:t> and the </a:t>
            </a:r>
            <a:r>
              <a:rPr lang="en-US" b="1" dirty="0"/>
              <a:t>underlying cloud infrastructure</a:t>
            </a:r>
          </a:p>
          <a:p>
            <a:r>
              <a:rPr lang="en-US" dirty="0"/>
              <a:t>They make cloud computing </a:t>
            </a:r>
            <a:r>
              <a:rPr lang="en-US" b="1" dirty="0"/>
              <a:t>flexible, programmable, and automatable</a:t>
            </a:r>
            <a:r>
              <a:rPr lang="en-US" dirty="0"/>
              <a:t>, enabling integration with other systems and applications.</a:t>
            </a:r>
          </a:p>
        </p:txBody>
      </p:sp>
    </p:spTree>
    <p:extLst>
      <p:ext uri="{BB962C8B-B14F-4D97-AF65-F5344CB8AC3E}">
        <p14:creationId xmlns:p14="http://schemas.microsoft.com/office/powerpoint/2010/main" val="353695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96" name="Google Shape;196;p3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suitable application programming interface (API) is another enabler for the cloud computing services delivery model </a:t>
            </a:r>
            <a:endParaRPr/>
          </a:p>
          <a:p>
            <a:pPr marL="457200" lvl="0" indent="-342900" algn="l" rtl="0">
              <a:spcBef>
                <a:spcPts val="0"/>
              </a:spcBef>
              <a:spcAft>
                <a:spcPts val="0"/>
              </a:spcAft>
              <a:buSzPts val="1800"/>
              <a:buChar char="●"/>
            </a:pPr>
            <a:r>
              <a:rPr lang="en"/>
              <a:t> APIs empower users by enabling features such </a:t>
            </a:r>
            <a:r>
              <a:rPr lang="en" b="1"/>
              <a:t>as self provisioning and programmatic control of cloud services and resources. </a:t>
            </a:r>
            <a:endParaRPr b="1"/>
          </a:p>
          <a:p>
            <a:pPr marL="457200" lvl="0" indent="-342900" algn="l" rtl="0">
              <a:spcBef>
                <a:spcPts val="0"/>
              </a:spcBef>
              <a:spcAft>
                <a:spcPts val="0"/>
              </a:spcAft>
              <a:buSzPts val="1800"/>
              <a:buChar char="●"/>
            </a:pPr>
            <a:r>
              <a:rPr lang="en"/>
              <a:t>Depending on the type of cloud services delivery model (SPI), an API can manifest in different forms, ranging from simple URL manipulations to advanced SOA-like programming models. </a:t>
            </a:r>
            <a:endParaRPr/>
          </a:p>
          <a:p>
            <a:pPr marL="457200" lvl="0" indent="-342900" algn="l" rtl="0">
              <a:spcBef>
                <a:spcPts val="0"/>
              </a:spcBef>
              <a:spcAft>
                <a:spcPts val="0"/>
              </a:spcAft>
              <a:buSzPts val="1800"/>
              <a:buChar char="●"/>
            </a:pPr>
            <a:r>
              <a:rPr lang="en"/>
              <a:t>APIs also help to exploit the full potential of cloud computing and mask the complexity involved in extending existing IT management processes and practices to cloud services.</a:t>
            </a:r>
            <a:endParaRPr/>
          </a:p>
          <a:p>
            <a:pPr marL="457200" lvl="0" indent="-342900" algn="l" rtl="0">
              <a:spcBef>
                <a:spcPts val="0"/>
              </a:spcBef>
              <a:spcAft>
                <a:spcPts val="0"/>
              </a:spcAft>
              <a:buSzPts val="1800"/>
              <a:buChar char="●"/>
            </a:pPr>
            <a:endParaRPr/>
          </a:p>
        </p:txBody>
      </p:sp>
      <p:sp>
        <p:nvSpPr>
          <p:cNvPr id="197" name="Google Shape;197;p34"/>
          <p:cNvSpPr/>
          <p:nvPr/>
        </p:nvSpPr>
        <p:spPr>
          <a:xfrm>
            <a:off x="3959800" y="4056275"/>
            <a:ext cx="4215900" cy="8100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50">
                <a:solidFill>
                  <a:srgbClr val="FF0000"/>
                </a:solidFill>
                <a:highlight>
                  <a:srgbClr val="FFFFFF"/>
                </a:highlight>
                <a:latin typeface="Roboto"/>
                <a:ea typeface="Roboto"/>
                <a:cs typeface="Roboto"/>
                <a:sym typeface="Roboto"/>
              </a:rPr>
              <a:t>S</a:t>
            </a:r>
            <a:r>
              <a:rPr lang="en" sz="1250">
                <a:solidFill>
                  <a:srgbClr val="FF0000"/>
                </a:solidFill>
                <a:highlight>
                  <a:schemeClr val="lt1"/>
                </a:highlight>
                <a:latin typeface="Roboto"/>
                <a:ea typeface="Roboto"/>
                <a:cs typeface="Roboto"/>
                <a:sym typeface="Roboto"/>
              </a:rPr>
              <a:t>ervice-oriented architecture (SOA) is an architectural style that focuses on discrete services instead of a monolithic design. </a:t>
            </a:r>
            <a:endParaRPr sz="1600">
              <a:solidFill>
                <a:srgbClr val="FF0000"/>
              </a:solidFill>
              <a:highlight>
                <a:schemeClr val="lt1"/>
              </a:highlight>
              <a:latin typeface="Old Standard TT"/>
              <a:ea typeface="Old Standard TT"/>
              <a:cs typeface="Old Standard TT"/>
              <a:sym typeface="Old Standard T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03" name="Google Shape;203;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APIs offered by IaaS cloud service providers (CSPs) s</a:t>
            </a:r>
            <a:r>
              <a:rPr lang="en" b="1"/>
              <a:t>uch as Amazon EC2, Sun Cloud, and GoGrid</a:t>
            </a:r>
            <a:r>
              <a:rPr lang="en"/>
              <a:t> allow users to create and manage cloud resources, including compute, storage, and networking components.</a:t>
            </a:r>
            <a:endParaRPr/>
          </a:p>
          <a:p>
            <a:pPr marL="0" lvl="0" indent="0" algn="l" rtl="0">
              <a:spcBef>
                <a:spcPts val="1200"/>
              </a:spcBef>
              <a:spcAft>
                <a:spcPts val="120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6"/>
          <p:cNvSpPr txBox="1">
            <a:spLocks noGrp="1"/>
          </p:cNvSpPr>
          <p:nvPr>
            <p:ph type="title"/>
          </p:nvPr>
        </p:nvSpPr>
        <p:spPr>
          <a:xfrm>
            <a:off x="311700" y="445025"/>
            <a:ext cx="8520600" cy="323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Cloud Services Delivery Model</a:t>
            </a:r>
            <a:endParaRPr/>
          </a:p>
        </p:txBody>
      </p:sp>
      <p:sp>
        <p:nvSpPr>
          <p:cNvPr id="209" name="Google Shape;209;p3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0" name="Google Shape;210;p36"/>
          <p:cNvPicPr preferRelativeResize="0"/>
          <p:nvPr/>
        </p:nvPicPr>
        <p:blipFill>
          <a:blip r:embed="rId3">
            <a:alphaModFix/>
          </a:blip>
          <a:stretch>
            <a:fillRect/>
          </a:stretch>
        </p:blipFill>
        <p:spPr>
          <a:xfrm>
            <a:off x="1557350" y="1171600"/>
            <a:ext cx="6029325" cy="3162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Software-As-a-Service Model</a:t>
            </a:r>
            <a:endParaRPr/>
          </a:p>
        </p:txBody>
      </p:sp>
      <p:sp>
        <p:nvSpPr>
          <p:cNvPr id="216" name="Google Shape;216;p3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Traditional methods of purchasing software involved the customer loading the software on his own hardware in return for a license fee (a capital expense, known as CapEx). </a:t>
            </a:r>
            <a:endParaRPr dirty="0"/>
          </a:p>
          <a:p>
            <a:pPr marL="457200" lvl="0" indent="0" algn="l" rtl="0">
              <a:spcBef>
                <a:spcPts val="1200"/>
              </a:spcBef>
              <a:spcAft>
                <a:spcPts val="0"/>
              </a:spcAft>
              <a:buNone/>
            </a:pPr>
            <a:endParaRPr dirty="0"/>
          </a:p>
          <a:p>
            <a:pPr marL="457200" lvl="0" indent="-342900" algn="l" rtl="0">
              <a:spcBef>
                <a:spcPts val="1200"/>
              </a:spcBef>
              <a:spcAft>
                <a:spcPts val="0"/>
              </a:spcAft>
              <a:buSzPts val="1800"/>
              <a:buChar char="●"/>
            </a:pPr>
            <a:r>
              <a:rPr lang="en" dirty="0"/>
              <a:t>The customer could also purchase </a:t>
            </a:r>
            <a:r>
              <a:rPr lang="en" b="1" dirty="0">
                <a:solidFill>
                  <a:srgbClr val="FF0000"/>
                </a:solidFill>
              </a:rPr>
              <a:t>a maintenance agreement </a:t>
            </a:r>
            <a:r>
              <a:rPr lang="en" dirty="0"/>
              <a:t>to receive patches to the software or other support services.</a:t>
            </a:r>
            <a:endParaRPr dirty="0"/>
          </a:p>
          <a:p>
            <a:pPr marL="457200" lvl="0" indent="-342900" algn="l" rtl="0">
              <a:spcBef>
                <a:spcPts val="0"/>
              </a:spcBef>
              <a:spcAft>
                <a:spcPts val="0"/>
              </a:spcAft>
              <a:buSzPts val="1800"/>
              <a:buChar char="●"/>
            </a:pPr>
            <a:r>
              <a:rPr lang="en" dirty="0"/>
              <a:t> The customer was concerned with the compatibility of operational systems, patch installations, and compliance with license agreements.</a:t>
            </a:r>
            <a:endParaRPr dirty="0"/>
          </a:p>
          <a:p>
            <a:pPr marL="0" lvl="0" indent="0" algn="l" rtl="0">
              <a:spcBef>
                <a:spcPts val="1200"/>
              </a:spcBef>
              <a:spcAft>
                <a:spcPts val="1200"/>
              </a:spcAft>
              <a:buNone/>
            </a:pPr>
            <a:endParaRPr dirty="0"/>
          </a:p>
        </p:txBody>
      </p:sp>
      <p:pic>
        <p:nvPicPr>
          <p:cNvPr id="217" name="Google Shape;217;p37"/>
          <p:cNvPicPr preferRelativeResize="0"/>
          <p:nvPr/>
        </p:nvPicPr>
        <p:blipFill>
          <a:blip r:embed="rId3">
            <a:alphaModFix/>
          </a:blip>
          <a:stretch>
            <a:fillRect/>
          </a:stretch>
        </p:blipFill>
        <p:spPr>
          <a:xfrm>
            <a:off x="6625475" y="145600"/>
            <a:ext cx="2256276" cy="974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8"/>
          <p:cNvSpPr txBox="1">
            <a:spLocks noGrp="1"/>
          </p:cNvSpPr>
          <p:nvPr>
            <p:ph type="body" idx="1"/>
          </p:nvPr>
        </p:nvSpPr>
        <p:spPr>
          <a:xfrm>
            <a:off x="311700" y="392225"/>
            <a:ext cx="8520600" cy="41766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dirty="0"/>
              <a:t>In a </a:t>
            </a:r>
            <a:r>
              <a:rPr lang="en" b="1" dirty="0"/>
              <a:t>SaaS model, the customer does not purchase software</a:t>
            </a:r>
            <a:r>
              <a:rPr lang="en" dirty="0"/>
              <a:t>, but rather rents it for use on a subscription or pay-per-use model (an operational expense, known as OpEx). </a:t>
            </a:r>
            <a:endParaRPr dirty="0"/>
          </a:p>
          <a:p>
            <a:pPr marL="457200" lvl="0" indent="-342900" algn="l" rtl="0">
              <a:lnSpc>
                <a:spcPct val="150000"/>
              </a:lnSpc>
              <a:spcBef>
                <a:spcPts val="0"/>
              </a:spcBef>
              <a:spcAft>
                <a:spcPts val="0"/>
              </a:spcAft>
              <a:buSzPts val="1800"/>
              <a:buChar char="●"/>
            </a:pPr>
            <a:r>
              <a:rPr lang="en" dirty="0"/>
              <a:t>In some cases, the service is free for limited use. </a:t>
            </a:r>
            <a:endParaRPr dirty="0"/>
          </a:p>
          <a:p>
            <a:pPr marL="457200" lvl="0" indent="-342900" algn="l" rtl="0">
              <a:lnSpc>
                <a:spcPct val="150000"/>
              </a:lnSpc>
              <a:spcBef>
                <a:spcPts val="0"/>
              </a:spcBef>
              <a:spcAft>
                <a:spcPts val="0"/>
              </a:spcAft>
              <a:buSzPts val="1800"/>
              <a:buChar char="●"/>
            </a:pPr>
            <a:r>
              <a:rPr lang="en" dirty="0"/>
              <a:t>Typically, the </a:t>
            </a:r>
            <a:r>
              <a:rPr lang="en" dirty="0">
                <a:solidFill>
                  <a:srgbClr val="FF0000"/>
                </a:solidFill>
              </a:rPr>
              <a:t>purchased service is complete from a hardware, software, and support perspective.</a:t>
            </a:r>
            <a:endParaRPr dirty="0">
              <a:solidFill>
                <a:srgbClr val="FF0000"/>
              </a:solidFill>
            </a:endParaRPr>
          </a:p>
          <a:p>
            <a:pPr marL="457200" lvl="0" indent="-342900" algn="l" rtl="0">
              <a:lnSpc>
                <a:spcPct val="150000"/>
              </a:lnSpc>
              <a:spcBef>
                <a:spcPts val="0"/>
              </a:spcBef>
              <a:spcAft>
                <a:spcPts val="0"/>
              </a:spcAft>
              <a:buSzPts val="1800"/>
              <a:buChar char="●"/>
            </a:pPr>
            <a:r>
              <a:rPr lang="en" dirty="0"/>
              <a:t> The user accesses the service through </a:t>
            </a:r>
            <a:r>
              <a:rPr lang="en" dirty="0">
                <a:solidFill>
                  <a:srgbClr val="FF0000"/>
                </a:solidFill>
              </a:rPr>
              <a:t>any authorized device.</a:t>
            </a:r>
            <a:endParaRPr dirty="0">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 benefits of a SaaS model include the following:</a:t>
            </a:r>
            <a:endParaRPr/>
          </a:p>
        </p:txBody>
      </p:sp>
      <p:sp>
        <p:nvSpPr>
          <p:cNvPr id="228" name="Google Shape;228;p3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AutoNum type="arabicPeriod"/>
            </a:pPr>
            <a:r>
              <a:rPr lang="en" dirty="0"/>
              <a:t>SaaS enables the organization to outsource the </a:t>
            </a:r>
            <a:r>
              <a:rPr lang="en" dirty="0">
                <a:solidFill>
                  <a:srgbClr val="FF0000"/>
                </a:solidFill>
              </a:rPr>
              <a:t>hosting and management of applications to a third party (software vendor and service provider) as a means of reducing the cost of application software licensing, servers, and other infrastructure and personnel required to host the application internally</a:t>
            </a:r>
            <a:r>
              <a:rPr lang="en" dirty="0"/>
              <a:t>.</a:t>
            </a:r>
            <a:endParaRPr dirty="0"/>
          </a:p>
          <a:p>
            <a:pPr marL="457200" lvl="0" indent="0" algn="just" rtl="0">
              <a:spcBef>
                <a:spcPts val="1200"/>
              </a:spcBef>
              <a:spcAft>
                <a:spcPts val="0"/>
              </a:spcAft>
              <a:buNone/>
            </a:pPr>
            <a:endParaRPr dirty="0"/>
          </a:p>
          <a:p>
            <a:pPr marL="0" lvl="0" indent="0" algn="l" rtl="0">
              <a:spcBef>
                <a:spcPts val="1200"/>
              </a:spcBef>
              <a:spcAft>
                <a:spcPts val="1200"/>
              </a:spcAft>
              <a:buNone/>
            </a:pP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466" b="1"/>
              <a:t>2.</a:t>
            </a:r>
            <a:endParaRPr sz="3666" b="1"/>
          </a:p>
        </p:txBody>
      </p:sp>
      <p:sp>
        <p:nvSpPr>
          <p:cNvPr id="234" name="Google Shape;234;p4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SaaS enables software vendors to control and limit us</a:t>
            </a:r>
            <a:r>
              <a:rPr lang="en" dirty="0"/>
              <a:t>e, prohibits copying and distribution,and facilitates the control of all derivative versions of their software. </a:t>
            </a:r>
            <a:endParaRPr dirty="0"/>
          </a:p>
          <a:p>
            <a:pPr marL="457200" lvl="0" indent="-342900" algn="l" rtl="0">
              <a:spcBef>
                <a:spcPts val="0"/>
              </a:spcBef>
              <a:spcAft>
                <a:spcPts val="0"/>
              </a:spcAft>
              <a:buSzPts val="1800"/>
              <a:buChar char="●"/>
            </a:pPr>
            <a:r>
              <a:rPr lang="en" b="1" dirty="0"/>
              <a:t>SaaS centralized control often allows the vendor or supplier to establish a</a:t>
            </a:r>
            <a:r>
              <a:rPr lang="en" dirty="0"/>
              <a:t>n </a:t>
            </a:r>
            <a:r>
              <a:rPr lang="en" dirty="0">
                <a:solidFill>
                  <a:srgbClr val="FF0000"/>
                </a:solidFill>
              </a:rPr>
              <a:t>ongoing revenue stream with multiple businesses and users without preloading software in each device in an organization.</a:t>
            </a:r>
            <a:endParaRPr dirty="0">
              <a:solidFill>
                <a:srgbClr val="FF0000"/>
              </a:solidFill>
            </a:endParaRPr>
          </a:p>
          <a:p>
            <a:pPr marL="0" lvl="0" indent="0" algn="l" rtl="0">
              <a:spcBef>
                <a:spcPts val="1200"/>
              </a:spcBef>
              <a:spcAft>
                <a:spcPts val="1200"/>
              </a:spcAft>
              <a:buNone/>
            </a:pP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133"/>
              <a:t>3.</a:t>
            </a:r>
            <a:endParaRPr sz="3333"/>
          </a:p>
        </p:txBody>
      </p:sp>
      <p:sp>
        <p:nvSpPr>
          <p:cNvPr id="240" name="Google Shape;240;p4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914400" lvl="0" indent="0" algn="just" rtl="0">
              <a:spcBef>
                <a:spcPts val="0"/>
              </a:spcBef>
              <a:spcAft>
                <a:spcPts val="0"/>
              </a:spcAft>
              <a:buNone/>
            </a:pPr>
            <a:endParaRPr b="1"/>
          </a:p>
          <a:p>
            <a:pPr marL="914400" lvl="0" indent="-342900" algn="just" rtl="0">
              <a:spcBef>
                <a:spcPts val="1200"/>
              </a:spcBef>
              <a:spcAft>
                <a:spcPts val="0"/>
              </a:spcAft>
              <a:buSzPts val="1800"/>
              <a:buChar char="●"/>
            </a:pPr>
            <a:r>
              <a:rPr lang="en" b="1"/>
              <a:t>Applications delivery using the SaaS model typically uses the </a:t>
            </a:r>
            <a:r>
              <a:rPr lang="en" b="1">
                <a:solidFill>
                  <a:srgbClr val="FF0000"/>
                </a:solidFill>
              </a:rPr>
              <a:t>one-to-many delivery approach,</a:t>
            </a:r>
            <a:r>
              <a:rPr lang="en" b="1"/>
              <a:t> with the Web as the infrastructure.</a:t>
            </a:r>
            <a:endParaRPr b="1"/>
          </a:p>
          <a:p>
            <a:pPr marL="914400" lvl="0" indent="0" algn="just" rtl="0">
              <a:spcBef>
                <a:spcPts val="1200"/>
              </a:spcBef>
              <a:spcAft>
                <a:spcPts val="0"/>
              </a:spcAft>
              <a:buNone/>
            </a:pPr>
            <a:endParaRPr b="1"/>
          </a:p>
          <a:p>
            <a:pPr marL="914400" lvl="0" indent="-342900" algn="just" rtl="0">
              <a:spcBef>
                <a:spcPts val="1200"/>
              </a:spcBef>
              <a:spcAft>
                <a:spcPts val="0"/>
              </a:spcAft>
              <a:buSzPts val="1800"/>
              <a:buChar char="●"/>
            </a:pPr>
            <a:r>
              <a:rPr lang="en" b="1">
                <a:solidFill>
                  <a:srgbClr val="FF0000"/>
                </a:solidFill>
              </a:rPr>
              <a:t>An end user can access a SaaS application via a web browser</a:t>
            </a:r>
            <a:r>
              <a:rPr lang="en" b="1"/>
              <a:t>; some SaaS vendors provide their own interface that is designed to support features that are unique to their applications.</a:t>
            </a:r>
            <a:endParaRPr b="1"/>
          </a:p>
          <a:p>
            <a:pPr marL="0" lvl="0" indent="0" algn="l" rtl="0">
              <a:spcBef>
                <a:spcPts val="1200"/>
              </a:spcBef>
              <a:spcAft>
                <a:spcPts val="120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2"/>
          <p:cNvSpPr txBox="1">
            <a:spLocks noGrp="1"/>
          </p:cNvSpPr>
          <p:nvPr>
            <p:ph type="body" idx="1"/>
          </p:nvPr>
        </p:nvSpPr>
        <p:spPr>
          <a:xfrm>
            <a:off x="311700" y="439200"/>
            <a:ext cx="8520600" cy="4129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4.</a:t>
            </a:r>
            <a:r>
              <a:rPr lang="en" dirty="0"/>
              <a:t> A typical SaaS deployment does not require any hardware and can run over the existing </a:t>
            </a:r>
            <a:r>
              <a:rPr lang="en" dirty="0">
                <a:solidFill>
                  <a:srgbClr val="FF0000"/>
                </a:solidFill>
              </a:rPr>
              <a:t>Internet access infrastructure. Sometimes changes to firewall rules and settings may be required to allow the SaaS application to run smoothly.</a:t>
            </a:r>
            <a:endParaRPr dirty="0">
              <a:solidFill>
                <a:srgbClr val="FF0000"/>
              </a:solidFill>
            </a:endParaRPr>
          </a:p>
          <a:p>
            <a:pPr marL="0" lvl="0" indent="0" algn="l" rtl="0">
              <a:spcBef>
                <a:spcPts val="1200"/>
              </a:spcBef>
              <a:spcAft>
                <a:spcPts val="0"/>
              </a:spcAft>
              <a:buClr>
                <a:schemeClr val="dk1"/>
              </a:buClr>
              <a:buSzPts val="1100"/>
              <a:buFont typeface="Arial"/>
              <a:buNone/>
            </a:pPr>
            <a:endParaRPr dirty="0">
              <a:solidFill>
                <a:srgbClr val="FF0000"/>
              </a:solidFill>
            </a:endParaRPr>
          </a:p>
          <a:p>
            <a:pPr marL="0" lvl="0" indent="0" algn="l" rtl="0">
              <a:spcBef>
                <a:spcPts val="1200"/>
              </a:spcBef>
              <a:spcAft>
                <a:spcPts val="0"/>
              </a:spcAft>
              <a:buClr>
                <a:schemeClr val="dk1"/>
              </a:buClr>
              <a:buSzPts val="1100"/>
              <a:buFont typeface="Arial"/>
              <a:buNone/>
            </a:pPr>
            <a:r>
              <a:rPr lang="en" b="1" dirty="0"/>
              <a:t>5.  </a:t>
            </a:r>
            <a:r>
              <a:rPr lang="en" dirty="0"/>
              <a:t>Management of a SaaS application is supported by the vendor from the end user</a:t>
            </a:r>
            <a:endParaRPr dirty="0"/>
          </a:p>
          <a:p>
            <a:pPr marL="0" lvl="0" indent="0" algn="l" rtl="0">
              <a:spcBef>
                <a:spcPts val="1200"/>
              </a:spcBef>
              <a:spcAft>
                <a:spcPts val="0"/>
              </a:spcAft>
              <a:buClr>
                <a:schemeClr val="dk1"/>
              </a:buClr>
              <a:buSzPts val="1100"/>
              <a:buFont typeface="Arial"/>
              <a:buNone/>
            </a:pPr>
            <a:r>
              <a:rPr lang="en" dirty="0"/>
              <a:t>perspective, whereby a SaaS application can be configured using an API, but SaaS</a:t>
            </a:r>
            <a:endParaRPr dirty="0"/>
          </a:p>
          <a:p>
            <a:pPr marL="0" lvl="0" indent="0" algn="l" rtl="0">
              <a:spcBef>
                <a:spcPts val="1200"/>
              </a:spcBef>
              <a:spcAft>
                <a:spcPts val="0"/>
              </a:spcAft>
              <a:buClr>
                <a:schemeClr val="dk1"/>
              </a:buClr>
              <a:buSzPts val="1100"/>
              <a:buFont typeface="Arial"/>
              <a:buNone/>
            </a:pPr>
            <a:r>
              <a:rPr lang="en" dirty="0"/>
              <a:t>applications cannot be completely customized.</a:t>
            </a:r>
            <a:endParaRPr dirty="0"/>
          </a:p>
          <a:p>
            <a:pPr marL="0" lvl="0" indent="0" algn="l" rtl="0">
              <a:spcBef>
                <a:spcPts val="1200"/>
              </a:spcBef>
              <a:spcAft>
                <a:spcPts val="120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9" name="Google Shape;79;p1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0" name="Google Shape;80;p16"/>
          <p:cNvPicPr preferRelativeResize="0"/>
          <p:nvPr/>
        </p:nvPicPr>
        <p:blipFill>
          <a:blip r:embed="rId3">
            <a:alphaModFix/>
          </a:blip>
          <a:stretch>
            <a:fillRect/>
          </a:stretch>
        </p:blipFill>
        <p:spPr>
          <a:xfrm>
            <a:off x="419100" y="1795463"/>
            <a:ext cx="8305800" cy="1552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Platform-As-a-Service Model</a:t>
            </a:r>
            <a:endParaRPr/>
          </a:p>
        </p:txBody>
      </p:sp>
      <p:sp>
        <p:nvSpPr>
          <p:cNvPr id="259" name="Google Shape;259;p4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a:t>In a platform-as-a-service (PaaS) model, the vendor offers a development environment to application developers, who develop applications and offer those services through the provider’s platform.</a:t>
            </a:r>
            <a:endParaRPr/>
          </a:p>
          <a:p>
            <a:pPr marL="457200" lvl="0" indent="-342900" algn="l" rtl="0">
              <a:lnSpc>
                <a:spcPct val="150000"/>
              </a:lnSpc>
              <a:spcBef>
                <a:spcPts val="0"/>
              </a:spcBef>
              <a:spcAft>
                <a:spcPts val="0"/>
              </a:spcAft>
              <a:buSzPts val="1800"/>
              <a:buChar char="●"/>
            </a:pPr>
            <a:r>
              <a:rPr lang="en"/>
              <a:t> The provider typically develops toolkits and standards for development, and channels for distribution and payment.</a:t>
            </a:r>
            <a:endParaRPr/>
          </a:p>
          <a:p>
            <a:pPr marL="457200" lvl="0" indent="-342900" algn="l" rtl="0">
              <a:lnSpc>
                <a:spcPct val="150000"/>
              </a:lnSpc>
              <a:spcBef>
                <a:spcPts val="0"/>
              </a:spcBef>
              <a:spcAft>
                <a:spcPts val="0"/>
              </a:spcAft>
              <a:buSzPts val="1800"/>
              <a:buChar char="●"/>
            </a:pPr>
            <a:r>
              <a:rPr lang="en"/>
              <a:t> The provider typically receives a payment for providing the platform and the sales and distribution services.</a:t>
            </a:r>
            <a:endParaRPr/>
          </a:p>
          <a:p>
            <a:pPr marL="457200" lvl="0" indent="-342900" algn="l" rtl="0">
              <a:lnSpc>
                <a:spcPct val="150000"/>
              </a:lnSpc>
              <a:spcBef>
                <a:spcPts val="0"/>
              </a:spcBef>
              <a:spcAft>
                <a:spcPts val="0"/>
              </a:spcAft>
              <a:buSzPts val="1800"/>
              <a:buChar char="●"/>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65" name="Google Shape;265;p4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PaaS solutions are development platforms for which the development tool itself is hosted in the cloud and accessed through a browser. </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
              <a:t>With PaaS, developers can often build web applications without installing any tools on their computer, and can then deploy those applications without any specialized system administration skills.</a:t>
            </a:r>
            <a:endParaRPr/>
          </a:p>
          <a:p>
            <a:pPr marL="0" lvl="0" indent="0" algn="l" rtl="0">
              <a:spcBef>
                <a:spcPts val="1200"/>
              </a:spcBef>
              <a:spcAft>
                <a:spcPts val="120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00"/>
              <a:t>At a minimum, a PaaS solution should include the following elements:</a:t>
            </a:r>
            <a:endParaRPr sz="2100"/>
          </a:p>
        </p:txBody>
      </p:sp>
      <p:sp>
        <p:nvSpPr>
          <p:cNvPr id="271" name="Google Shape;271;p4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PaaS development studio solution should be browser-based.</a:t>
            </a:r>
            <a:endParaRPr/>
          </a:p>
          <a:p>
            <a:pPr marL="457200" lvl="0" indent="-342900" algn="l" rtl="0">
              <a:spcBef>
                <a:spcPts val="0"/>
              </a:spcBef>
              <a:spcAft>
                <a:spcPts val="0"/>
              </a:spcAft>
              <a:buSzPts val="1800"/>
              <a:buChar char="●"/>
            </a:pPr>
            <a:r>
              <a:rPr lang="en"/>
              <a:t>An end-to-end PaaS solution should provide a high-productivity integrated development environment (IDE) running on the actual target delivery platform so that debugging and test scenarios run in the same environment as production deployment</a:t>
            </a:r>
            <a:endParaRPr/>
          </a:p>
          <a:p>
            <a:pPr marL="457200" lvl="0" indent="-342900" algn="l" rtl="0">
              <a:spcBef>
                <a:spcPts val="0"/>
              </a:spcBef>
              <a:spcAft>
                <a:spcPts val="0"/>
              </a:spcAft>
              <a:buSzPts val="1800"/>
              <a:buChar char="●"/>
            </a:pPr>
            <a:r>
              <a:rPr lang="en"/>
              <a:t>A PaaS solution should provide integration with external web services and databases.</a:t>
            </a:r>
            <a:endParaRPr/>
          </a:p>
          <a:p>
            <a:pPr marL="457200" lvl="0" indent="-342900" algn="l" rtl="0">
              <a:spcBef>
                <a:spcPts val="0"/>
              </a:spcBef>
              <a:spcAft>
                <a:spcPts val="0"/>
              </a:spcAft>
              <a:buSzPts val="1800"/>
              <a:buChar char="●"/>
            </a:pPr>
            <a:r>
              <a:rPr lang="en"/>
              <a:t>A PaaS solution must provide comprehensive monitoring of application and user activity, to help developers understand their applications and effect improvements.</a:t>
            </a:r>
            <a:endParaRPr/>
          </a:p>
          <a:p>
            <a:pPr marL="457200" lvl="0" indent="-342900" algn="l" rtl="0">
              <a:spcBef>
                <a:spcPts val="0"/>
              </a:spcBef>
              <a:spcAft>
                <a:spcPts val="0"/>
              </a:spcAft>
              <a:buSzPts val="1800"/>
              <a:buChar char="●"/>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77" name="Google Shape;277;p4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Scalability, reliability, and security s</a:t>
            </a:r>
            <a:r>
              <a:rPr lang="en"/>
              <a:t>hould be built into a PaaS solution without requiring additional development, configuration, or other costs</a:t>
            </a:r>
            <a:endParaRPr/>
          </a:p>
          <a:p>
            <a:pPr marL="457200" lvl="0" indent="-342900" algn="l" rtl="0">
              <a:spcBef>
                <a:spcPts val="0"/>
              </a:spcBef>
              <a:spcAft>
                <a:spcPts val="0"/>
              </a:spcAft>
              <a:buSzPts val="1800"/>
              <a:buChar char="●"/>
            </a:pPr>
            <a:r>
              <a:rPr lang="en" b="1"/>
              <a:t>A PaaS solution must support both formal and on-demand collaboration</a:t>
            </a:r>
            <a:r>
              <a:rPr lang="en"/>
              <a:t> throughout the  entire software life cycle (development, testing, documentation, and operations), while maintaining the security of source code and associated intellectual property.</a:t>
            </a:r>
            <a:endParaRPr/>
          </a:p>
          <a:p>
            <a:pPr marL="457200" lvl="0" indent="-342900" algn="l" rtl="0">
              <a:spcBef>
                <a:spcPts val="0"/>
              </a:spcBef>
              <a:spcAft>
                <a:spcPts val="0"/>
              </a:spcAft>
              <a:buSzPts val="1800"/>
              <a:buChar char="●"/>
            </a:pPr>
            <a:r>
              <a:rPr lang="en" b="1"/>
              <a:t>A PaaS solution should support pay-as-you-go metered billing.</a:t>
            </a:r>
            <a:endParaRPr b="1"/>
          </a:p>
          <a:p>
            <a:pPr marL="0" lvl="0" indent="0" algn="l" rtl="0">
              <a:spcBef>
                <a:spcPts val="1200"/>
              </a:spcBef>
              <a:spcAft>
                <a:spcPts val="120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83" name="Google Shape;283;p4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84" name="Google Shape;284;p48"/>
          <p:cNvPicPr preferRelativeResize="0"/>
          <p:nvPr/>
        </p:nvPicPr>
        <p:blipFill>
          <a:blip r:embed="rId3">
            <a:alphaModFix/>
          </a:blip>
          <a:stretch>
            <a:fillRect/>
          </a:stretch>
        </p:blipFill>
        <p:spPr>
          <a:xfrm>
            <a:off x="988775" y="1343500"/>
            <a:ext cx="7843525" cy="2456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1900" b="1">
                <a:solidFill>
                  <a:srgbClr val="FF0000"/>
                </a:solidFill>
              </a:rPr>
              <a:t>PaaS platforms also have functional differences from traditional development platforms including:</a:t>
            </a:r>
            <a:endParaRPr sz="1900" b="1">
              <a:solidFill>
                <a:srgbClr val="FF0000"/>
              </a:solidFill>
            </a:endParaRPr>
          </a:p>
          <a:p>
            <a:pPr marL="0" lvl="0" indent="0" algn="l" rtl="0">
              <a:spcBef>
                <a:spcPts val="0"/>
              </a:spcBef>
              <a:spcAft>
                <a:spcPts val="0"/>
              </a:spcAft>
              <a:buSzPts val="990"/>
              <a:buNone/>
            </a:pPr>
            <a:endParaRPr sz="1700"/>
          </a:p>
        </p:txBody>
      </p:sp>
      <p:sp>
        <p:nvSpPr>
          <p:cNvPr id="290" name="Google Shape;290;p4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53377" algn="l" rtl="0">
              <a:lnSpc>
                <a:spcPct val="95000"/>
              </a:lnSpc>
              <a:spcBef>
                <a:spcPts val="0"/>
              </a:spcBef>
              <a:spcAft>
                <a:spcPts val="0"/>
              </a:spcAft>
              <a:buSzPts val="1965"/>
              <a:buChar char="●"/>
            </a:pPr>
            <a:r>
              <a:rPr lang="en" sz="1965" b="1"/>
              <a:t>Multitenant development tools</a:t>
            </a:r>
            <a:r>
              <a:rPr lang="en" sz="1965"/>
              <a:t> :Traditional development tools are intended for a single user; a cloud-based studio must support multiple users, each with multiple active projects.</a:t>
            </a:r>
            <a:endParaRPr sz="1965"/>
          </a:p>
          <a:p>
            <a:pPr marL="457200" lvl="0" indent="0" algn="l" rtl="0">
              <a:lnSpc>
                <a:spcPct val="95000"/>
              </a:lnSpc>
              <a:spcBef>
                <a:spcPts val="1200"/>
              </a:spcBef>
              <a:spcAft>
                <a:spcPts val="0"/>
              </a:spcAft>
              <a:buSzPts val="1018"/>
              <a:buNone/>
            </a:pPr>
            <a:endParaRPr sz="1965"/>
          </a:p>
          <a:p>
            <a:pPr marL="457200" lvl="0" indent="-353377" algn="l" rtl="0">
              <a:lnSpc>
                <a:spcPct val="95000"/>
              </a:lnSpc>
              <a:spcBef>
                <a:spcPts val="1200"/>
              </a:spcBef>
              <a:spcAft>
                <a:spcPts val="0"/>
              </a:spcAft>
              <a:buSzPts val="1965"/>
              <a:buChar char="●"/>
            </a:pPr>
            <a:r>
              <a:rPr lang="en" sz="1965" b="1"/>
              <a:t>Multitenant deployment architecture </a:t>
            </a:r>
            <a:r>
              <a:rPr lang="en" sz="1965"/>
              <a:t>Scalability is often not a concern of the initial development effort and is left instead for the system administrators to handle when the project deploys. </a:t>
            </a:r>
            <a:endParaRPr sz="1965"/>
          </a:p>
          <a:p>
            <a:pPr marL="457200" lvl="0" indent="-353377" algn="l" rtl="0">
              <a:lnSpc>
                <a:spcPct val="95000"/>
              </a:lnSpc>
              <a:spcBef>
                <a:spcPts val="0"/>
              </a:spcBef>
              <a:spcAft>
                <a:spcPts val="0"/>
              </a:spcAft>
              <a:buSzPts val="1965"/>
              <a:buChar char="●"/>
            </a:pPr>
            <a:endParaRPr sz="1965"/>
          </a:p>
          <a:p>
            <a:pPr marL="914400" lvl="1" indent="-329882" algn="l" rtl="0">
              <a:lnSpc>
                <a:spcPct val="95000"/>
              </a:lnSpc>
              <a:spcBef>
                <a:spcPts val="0"/>
              </a:spcBef>
              <a:spcAft>
                <a:spcPts val="0"/>
              </a:spcAft>
              <a:buSzPts val="1595"/>
              <a:buChar char="○"/>
            </a:pPr>
            <a:r>
              <a:rPr lang="en" sz="1595" b="1"/>
              <a:t>In PaaS, scalability of the application and data tiers must be built-in</a:t>
            </a:r>
            <a:r>
              <a:rPr lang="en" sz="1595"/>
              <a:t> (e.g., load balancing and failover should be basic  elements of the developing platform).</a:t>
            </a:r>
            <a:endParaRPr sz="1595"/>
          </a:p>
          <a:p>
            <a:pPr marL="0" lvl="0" indent="0" algn="l" rtl="0">
              <a:lnSpc>
                <a:spcPct val="95000"/>
              </a:lnSpc>
              <a:spcBef>
                <a:spcPts val="1200"/>
              </a:spcBef>
              <a:spcAft>
                <a:spcPts val="0"/>
              </a:spcAft>
              <a:buSzPts val="1018"/>
              <a:buNone/>
            </a:pPr>
            <a:endParaRPr sz="1965"/>
          </a:p>
          <a:p>
            <a:pPr marL="0" lvl="0" indent="0" algn="l" rtl="0">
              <a:lnSpc>
                <a:spcPct val="95000"/>
              </a:lnSpc>
              <a:spcBef>
                <a:spcPts val="1200"/>
              </a:spcBef>
              <a:spcAft>
                <a:spcPts val="1200"/>
              </a:spcAft>
              <a:buSzPts val="1018"/>
              <a:buNone/>
            </a:pPr>
            <a:endParaRPr sz="1965"/>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96" name="Google Shape;296;p5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57648"/>
              <a:buFont typeface="Arial"/>
              <a:buNone/>
            </a:pPr>
            <a:r>
              <a:rPr lang="en" sz="1908" b="1" dirty="0"/>
              <a:t>Integrated management</a:t>
            </a:r>
            <a:endParaRPr sz="1908" b="1" dirty="0"/>
          </a:p>
          <a:p>
            <a:pPr marL="0" lvl="0" indent="0" algn="l" rtl="0">
              <a:spcBef>
                <a:spcPts val="1200"/>
              </a:spcBef>
              <a:spcAft>
                <a:spcPts val="0"/>
              </a:spcAft>
              <a:buClr>
                <a:schemeClr val="dk1"/>
              </a:buClr>
              <a:buSzPct val="61111"/>
              <a:buFont typeface="Arial"/>
              <a:buNone/>
            </a:pPr>
            <a:r>
              <a:rPr lang="en" dirty="0"/>
              <a:t>Traditional development solutions (usually) are not associated with runtime monitoring,</a:t>
            </a:r>
            <a:endParaRPr dirty="0"/>
          </a:p>
          <a:p>
            <a:pPr marL="0" lvl="0" indent="0" algn="l" rtl="0">
              <a:spcBef>
                <a:spcPts val="1200"/>
              </a:spcBef>
              <a:spcAft>
                <a:spcPts val="0"/>
              </a:spcAft>
              <a:buClr>
                <a:schemeClr val="dk1"/>
              </a:buClr>
              <a:buSzPct val="61111"/>
              <a:buFont typeface="Arial"/>
              <a:buNone/>
            </a:pPr>
            <a:r>
              <a:rPr lang="en" dirty="0"/>
              <a:t>but in PaaS the monitoring ability should be built into the development platform.</a:t>
            </a:r>
            <a:endParaRPr dirty="0"/>
          </a:p>
          <a:p>
            <a:pPr marL="0" lvl="0" indent="0" algn="l" rtl="0">
              <a:spcBef>
                <a:spcPts val="1200"/>
              </a:spcBef>
              <a:spcAft>
                <a:spcPts val="0"/>
              </a:spcAft>
              <a:buClr>
                <a:schemeClr val="dk1"/>
              </a:buClr>
              <a:buSzPct val="61111"/>
              <a:buFont typeface="Arial"/>
              <a:buNone/>
            </a:pPr>
            <a:r>
              <a:rPr lang="en" b="1" dirty="0"/>
              <a:t>Integrated billing</a:t>
            </a:r>
            <a:endParaRPr b="1" dirty="0"/>
          </a:p>
          <a:p>
            <a:pPr marL="0" lvl="0" indent="0" algn="l" rtl="0">
              <a:spcBef>
                <a:spcPts val="1200"/>
              </a:spcBef>
              <a:spcAft>
                <a:spcPts val="0"/>
              </a:spcAft>
              <a:buClr>
                <a:schemeClr val="dk1"/>
              </a:buClr>
              <a:buSzPct val="61111"/>
              <a:buFont typeface="Arial"/>
              <a:buNone/>
            </a:pPr>
            <a:r>
              <a:rPr lang="en" dirty="0"/>
              <a:t>PaaS offerings require mechanisms for billing based on usage that are unique to the SaaS world.</a:t>
            </a:r>
            <a:endParaRPr dirty="0"/>
          </a:p>
          <a:p>
            <a:pPr marL="0" lvl="0" indent="0" algn="l" rtl="0">
              <a:spcBef>
                <a:spcPts val="1200"/>
              </a:spcBef>
              <a:spcAft>
                <a:spcPts val="1200"/>
              </a:spcAft>
              <a:buNone/>
            </a:pP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02" name="Google Shape;302;p5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03" name="Google Shape;303;p51"/>
          <p:cNvPicPr preferRelativeResize="0"/>
          <p:nvPr/>
        </p:nvPicPr>
        <p:blipFill>
          <a:blip r:embed="rId3">
            <a:alphaModFix/>
          </a:blip>
          <a:stretch>
            <a:fillRect/>
          </a:stretch>
        </p:blipFill>
        <p:spPr>
          <a:xfrm>
            <a:off x="0" y="12074"/>
            <a:ext cx="9143999" cy="511935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Infrastructure-As-a-Service Model</a:t>
            </a:r>
            <a:endParaRPr/>
          </a:p>
        </p:txBody>
      </p:sp>
      <p:sp>
        <p:nvSpPr>
          <p:cNvPr id="309" name="Google Shape;309;p5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a:t>In the traditional hosted application model, the vendor provides the entire infrastructure for a customer to run his applications. </a:t>
            </a:r>
            <a:endParaRPr/>
          </a:p>
          <a:p>
            <a:pPr marL="457200" lvl="0" indent="-342900" algn="l" rtl="0">
              <a:lnSpc>
                <a:spcPct val="150000"/>
              </a:lnSpc>
              <a:spcBef>
                <a:spcPts val="0"/>
              </a:spcBef>
              <a:spcAft>
                <a:spcPts val="0"/>
              </a:spcAft>
              <a:buSzPts val="1800"/>
              <a:buChar char="●"/>
            </a:pPr>
            <a:r>
              <a:rPr lang="en"/>
              <a:t>Often, this entails housing dedicated hardware that is purchased or leased for that specific application.</a:t>
            </a:r>
            <a:endParaRPr/>
          </a:p>
          <a:p>
            <a:pPr marL="457200" lvl="0" indent="-342900" algn="l" rtl="0">
              <a:lnSpc>
                <a:spcPct val="150000"/>
              </a:lnSpc>
              <a:spcBef>
                <a:spcPts val="0"/>
              </a:spcBef>
              <a:spcAft>
                <a:spcPts val="0"/>
              </a:spcAft>
              <a:buSzPts val="1800"/>
              <a:buChar char="●"/>
            </a:pPr>
            <a:r>
              <a:rPr lang="en"/>
              <a:t> The IaaS model also provides the infrastructure to run the applications, but the cloud computing approach makes it possible to offer a pay-per use model and to scale the service depending on demand.</a:t>
            </a:r>
            <a:endParaRPr/>
          </a:p>
          <a:p>
            <a:pPr marL="457200" lvl="0" indent="-342900" algn="l" rtl="0">
              <a:lnSpc>
                <a:spcPct val="150000"/>
              </a:lnSpc>
              <a:spcBef>
                <a:spcPts val="0"/>
              </a:spcBef>
              <a:spcAft>
                <a:spcPts val="0"/>
              </a:spcAft>
              <a:buSzPts val="1800"/>
              <a:buChar char="●"/>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3"/>
          <p:cNvSpPr txBox="1">
            <a:spLocks noGrp="1"/>
          </p:cNvSpPr>
          <p:nvPr>
            <p:ph type="body" idx="1"/>
          </p:nvPr>
        </p:nvSpPr>
        <p:spPr>
          <a:xfrm>
            <a:off x="311700" y="274800"/>
            <a:ext cx="8520600" cy="4293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b="1">
                <a:solidFill>
                  <a:srgbClr val="FF0000"/>
                </a:solidFill>
              </a:rPr>
              <a:t>Features available for a typical IaaS system include:</a:t>
            </a:r>
            <a:endParaRPr b="1">
              <a:solidFill>
                <a:srgbClr val="FF0000"/>
              </a:solidFill>
            </a:endParaRPr>
          </a:p>
          <a:p>
            <a:pPr marL="0" lvl="0" indent="0" algn="l" rtl="0">
              <a:spcBef>
                <a:spcPts val="1200"/>
              </a:spcBef>
              <a:spcAft>
                <a:spcPts val="0"/>
              </a:spcAft>
              <a:buClr>
                <a:schemeClr val="dk1"/>
              </a:buClr>
              <a:buSzPts val="1100"/>
              <a:buFont typeface="Arial"/>
              <a:buNone/>
            </a:pPr>
            <a:r>
              <a:rPr lang="en" b="1"/>
              <a:t>Scalability</a:t>
            </a:r>
            <a:endParaRPr b="1"/>
          </a:p>
          <a:p>
            <a:pPr marL="457200" lvl="0" indent="0" algn="l" rtl="0">
              <a:spcBef>
                <a:spcPts val="1200"/>
              </a:spcBef>
              <a:spcAft>
                <a:spcPts val="0"/>
              </a:spcAft>
              <a:buClr>
                <a:schemeClr val="dk1"/>
              </a:buClr>
              <a:buSzPts val="1100"/>
              <a:buFont typeface="Arial"/>
              <a:buNone/>
            </a:pPr>
            <a:r>
              <a:rPr lang="en"/>
              <a:t>The ability to scale infrastructure requirements, such as computing resources, memory, and storage (in near-real-time speeds) based on usage requirements</a:t>
            </a:r>
            <a:endParaRPr/>
          </a:p>
          <a:p>
            <a:pPr marL="0" lvl="0" indent="0" algn="l" rtl="0">
              <a:spcBef>
                <a:spcPts val="1200"/>
              </a:spcBef>
              <a:spcAft>
                <a:spcPts val="0"/>
              </a:spcAft>
              <a:buClr>
                <a:schemeClr val="dk1"/>
              </a:buClr>
              <a:buSzPts val="1100"/>
              <a:buFont typeface="Arial"/>
              <a:buNone/>
            </a:pPr>
            <a:r>
              <a:rPr lang="en" b="1"/>
              <a:t>Pay as you go</a:t>
            </a:r>
            <a:endParaRPr b="1"/>
          </a:p>
          <a:p>
            <a:pPr marL="0" lvl="0" indent="457200" algn="l" rtl="0">
              <a:spcBef>
                <a:spcPts val="1200"/>
              </a:spcBef>
              <a:spcAft>
                <a:spcPts val="0"/>
              </a:spcAft>
              <a:buClr>
                <a:schemeClr val="dk1"/>
              </a:buClr>
              <a:buSzPts val="1100"/>
              <a:buFont typeface="Arial"/>
              <a:buNone/>
            </a:pPr>
            <a:r>
              <a:rPr lang="en"/>
              <a:t>The ability to purchase the exact amount of infrastructure required at any specific time</a:t>
            </a:r>
            <a:endParaRPr/>
          </a:p>
          <a:p>
            <a:pPr marL="0" lvl="0" indent="0" algn="l" rtl="0">
              <a:spcBef>
                <a:spcPts val="1200"/>
              </a:spcBef>
              <a:spcAft>
                <a:spcPts val="0"/>
              </a:spcAft>
              <a:buClr>
                <a:schemeClr val="dk1"/>
              </a:buClr>
              <a:buSzPts val="1100"/>
              <a:buFont typeface="Arial"/>
              <a:buNone/>
            </a:pPr>
            <a:r>
              <a:rPr lang="en" b="1"/>
              <a:t>Best-of-breed technology and resources</a:t>
            </a:r>
            <a:endParaRPr b="1"/>
          </a:p>
          <a:p>
            <a:pPr marL="0" lvl="0" indent="457200" algn="l" rtl="0">
              <a:spcBef>
                <a:spcPts val="1200"/>
              </a:spcBef>
              <a:spcAft>
                <a:spcPts val="0"/>
              </a:spcAft>
              <a:buClr>
                <a:schemeClr val="dk1"/>
              </a:buClr>
              <a:buSzPts val="1100"/>
              <a:buFont typeface="Arial"/>
              <a:buNone/>
            </a:pPr>
            <a:r>
              <a:rPr lang="en"/>
              <a:t>Access to best-of-breed technology solutions and superior IT talent for a fraction of the cost</a:t>
            </a:r>
            <a:endParaRPr/>
          </a:p>
          <a:p>
            <a:pPr marL="0" lvl="0" indent="0" algn="l" rtl="0">
              <a:spcBef>
                <a:spcPts val="1200"/>
              </a:spcBef>
              <a:spcAft>
                <a:spcPts val="12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86" name="Google Shape;86;p1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7" name="Google Shape;87;p17"/>
          <p:cNvPicPr preferRelativeResize="0"/>
          <p:nvPr/>
        </p:nvPicPr>
        <p:blipFill>
          <a:blip r:embed="rId3">
            <a:alphaModFix/>
          </a:blip>
          <a:stretch>
            <a:fillRect/>
          </a:stretch>
        </p:blipFill>
        <p:spPr>
          <a:xfrm>
            <a:off x="0" y="0"/>
            <a:ext cx="8668800" cy="51434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20" name="Google Shape;320;p5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21" name="Google Shape;321;p54"/>
          <p:cNvPicPr preferRelativeResize="0"/>
          <p:nvPr/>
        </p:nvPicPr>
        <p:blipFill>
          <a:blip r:embed="rId3">
            <a:alphaModFix/>
          </a:blip>
          <a:stretch>
            <a:fillRect/>
          </a:stretch>
        </p:blipFill>
        <p:spPr>
          <a:xfrm>
            <a:off x="-420400" y="0"/>
            <a:ext cx="9252700" cy="5143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Cloud Deployment Models</a:t>
            </a:r>
            <a:endParaRPr/>
          </a:p>
        </p:txBody>
      </p:sp>
      <p:sp>
        <p:nvSpPr>
          <p:cNvPr id="327" name="Google Shape;327;p5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b="1" dirty="0">
                <a:solidFill>
                  <a:srgbClr val="FF0000"/>
                </a:solidFill>
              </a:rPr>
              <a:t>Public Clouds</a:t>
            </a:r>
            <a:endParaRPr b="1" dirty="0">
              <a:solidFill>
                <a:srgbClr val="FF0000"/>
              </a:solidFill>
            </a:endParaRPr>
          </a:p>
          <a:p>
            <a:pPr marL="0" lvl="0" indent="0" algn="just" rtl="0">
              <a:spcBef>
                <a:spcPts val="1200"/>
              </a:spcBef>
              <a:spcAft>
                <a:spcPts val="0"/>
              </a:spcAft>
              <a:buClr>
                <a:schemeClr val="dk1"/>
              </a:buClr>
              <a:buSzPts val="1100"/>
              <a:buFont typeface="Arial"/>
              <a:buNone/>
            </a:pPr>
            <a:r>
              <a:rPr lang="en" dirty="0"/>
              <a:t>Public clouds (or external clouds) describe cloud computing in the traditional mainstream sense, whereby resources are dynamically provisioned on a fine-grained, self-service basis over the Internet, via web applications or web services, from an off-site, third-party provider who shares resources and bills on a fine-grained, utility-computing basis.</a:t>
            </a:r>
            <a:endParaRPr dirty="0"/>
          </a:p>
          <a:p>
            <a:pPr marL="0" lvl="0" indent="0" algn="l" rtl="0">
              <a:spcBef>
                <a:spcPts val="1200"/>
              </a:spcBef>
              <a:spcAft>
                <a:spcPts val="1200"/>
              </a:spcAft>
              <a:buNone/>
            </a:pP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6"/>
          <p:cNvSpPr txBox="1">
            <a:spLocks noGrp="1"/>
          </p:cNvSpPr>
          <p:nvPr>
            <p:ph type="body" idx="1"/>
          </p:nvPr>
        </p:nvSpPr>
        <p:spPr>
          <a:xfrm>
            <a:off x="311700" y="227825"/>
            <a:ext cx="8520600" cy="434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rgbClr val="FF0000"/>
                </a:solidFill>
              </a:rPr>
              <a:t>A public cloud is hosted, operated, and managed by a third-party vendor from one or more data centers. </a:t>
            </a:r>
            <a:endParaRPr dirty="0">
              <a:solidFill>
                <a:srgbClr val="FF0000"/>
              </a:solidFill>
            </a:endParaRPr>
          </a:p>
          <a:p>
            <a:pPr marL="0" lvl="0" indent="0" algn="l" rtl="0">
              <a:spcBef>
                <a:spcPts val="1200"/>
              </a:spcBef>
              <a:spcAft>
                <a:spcPts val="0"/>
              </a:spcAft>
              <a:buClr>
                <a:schemeClr val="dk1"/>
              </a:buClr>
              <a:buSzPts val="1100"/>
              <a:buFont typeface="Arial"/>
              <a:buNone/>
            </a:pPr>
            <a:r>
              <a:rPr lang="en" dirty="0"/>
              <a:t>The service is offered to multiple customers (the cloud is offered to multiple tenants) over a common infrastructure</a:t>
            </a:r>
            <a:endParaRPr dirty="0"/>
          </a:p>
          <a:p>
            <a:pPr marL="0" lvl="0" indent="0" algn="l" rtl="0">
              <a:spcBef>
                <a:spcPts val="1200"/>
              </a:spcBef>
              <a:spcAft>
                <a:spcPts val="1200"/>
              </a:spcAft>
              <a:buNone/>
            </a:pPr>
            <a:endParaRPr dirty="0"/>
          </a:p>
        </p:txBody>
      </p:sp>
      <p:pic>
        <p:nvPicPr>
          <p:cNvPr id="333" name="Google Shape;333;p56"/>
          <p:cNvPicPr preferRelativeResize="0"/>
          <p:nvPr/>
        </p:nvPicPr>
        <p:blipFill>
          <a:blip r:embed="rId3">
            <a:alphaModFix/>
          </a:blip>
          <a:stretch>
            <a:fillRect/>
          </a:stretch>
        </p:blipFill>
        <p:spPr>
          <a:xfrm>
            <a:off x="4488225" y="1566550"/>
            <a:ext cx="3943599" cy="31659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39" name="Google Shape;339;p5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 a public cloud, security management and day-to-day operations are relegated to the third party vendor, who is responsible for the public cloud service offering. </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
              <a:t>Hence, the customer of in the public cloud service offering has a low degree of control and oversight of the physical and logical security aspects of a private cloud.</a:t>
            </a:r>
            <a:endParaRPr/>
          </a:p>
          <a:p>
            <a:pPr marL="457200" lvl="0" indent="-342900" algn="l" rtl="0">
              <a:spcBef>
                <a:spcPts val="0"/>
              </a:spcBef>
              <a:spcAft>
                <a:spcPts val="0"/>
              </a:spcAft>
              <a:buSzPts val="1800"/>
              <a:buChar char="●"/>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7D522-B144-DEE0-5F29-2DB7F3690851}"/>
              </a:ext>
            </a:extLst>
          </p:cNvPr>
          <p:cNvSpPr>
            <a:spLocks noGrp="1"/>
          </p:cNvSpPr>
          <p:nvPr>
            <p:ph type="title"/>
          </p:nvPr>
        </p:nvSpPr>
        <p:spPr/>
        <p:txBody>
          <a:bodyPr>
            <a:normAutofit fontScale="90000"/>
          </a:bodyPr>
          <a:lstStyle/>
          <a:p>
            <a:r>
              <a:rPr lang="en-US" sz="2200" b="1" dirty="0"/>
              <a:t>Case Study: Dropbox – File Storage &amp; Collaboration in the Public Cloud</a:t>
            </a:r>
            <a:br>
              <a:rPr lang="en-US" b="1" dirty="0"/>
            </a:br>
            <a:endParaRPr lang="en-US" dirty="0"/>
          </a:p>
        </p:txBody>
      </p:sp>
      <p:sp>
        <p:nvSpPr>
          <p:cNvPr id="3" name="Text Placeholder 2">
            <a:extLst>
              <a:ext uri="{FF2B5EF4-FFF2-40B4-BE49-F238E27FC236}">
                <a16:creationId xmlns:a16="http://schemas.microsoft.com/office/drawing/2014/main" id="{B7D0F91D-1AC9-73EE-4867-023FC8C583FB}"/>
              </a:ext>
            </a:extLst>
          </p:cNvPr>
          <p:cNvSpPr>
            <a:spLocks noGrp="1"/>
          </p:cNvSpPr>
          <p:nvPr>
            <p:ph type="body" idx="1"/>
          </p:nvPr>
        </p:nvSpPr>
        <p:spPr/>
        <p:txBody>
          <a:bodyPr/>
          <a:lstStyle/>
          <a:p>
            <a:r>
              <a:rPr lang="en-US" b="1" dirty="0"/>
              <a:t>Background</a:t>
            </a:r>
          </a:p>
          <a:p>
            <a:pPr algn="just"/>
            <a:r>
              <a:rPr lang="en-US" dirty="0"/>
              <a:t>Dropbox is a popular file hosting and collaboration platform with over 700 million registered users. Initially, Dropbox used a mix of </a:t>
            </a:r>
            <a:r>
              <a:rPr lang="en-US" b="1" dirty="0"/>
              <a:t>public cloud services</a:t>
            </a:r>
            <a:r>
              <a:rPr lang="en-US" dirty="0"/>
              <a:t> and on-premises infrastructure. Over time, it relied heavily on </a:t>
            </a:r>
            <a:r>
              <a:rPr lang="en-US" b="1" dirty="0"/>
              <a:t>Amazon Web Services (AWS)</a:t>
            </a:r>
            <a:r>
              <a:rPr lang="en-US" dirty="0"/>
              <a:t> to scale its file storage and sharing capabilities before eventually building its own hybrid setup.</a:t>
            </a:r>
          </a:p>
          <a:p>
            <a:endParaRPr lang="en-US" dirty="0"/>
          </a:p>
        </p:txBody>
      </p:sp>
    </p:spTree>
    <p:extLst>
      <p:ext uri="{BB962C8B-B14F-4D97-AF65-F5344CB8AC3E}">
        <p14:creationId xmlns:p14="http://schemas.microsoft.com/office/powerpoint/2010/main" val="30306333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4904B-7EB0-832C-714D-5AE505DDD3B4}"/>
              </a:ext>
            </a:extLst>
          </p:cNvPr>
          <p:cNvSpPr>
            <a:spLocks noGrp="1"/>
          </p:cNvSpPr>
          <p:nvPr>
            <p:ph type="title"/>
          </p:nvPr>
        </p:nvSpPr>
        <p:spPr>
          <a:xfrm>
            <a:off x="311700" y="445025"/>
            <a:ext cx="8520600" cy="260148"/>
          </a:xfrm>
        </p:spPr>
        <p:txBody>
          <a:bodyPr>
            <a:normAutofit fontScale="90000"/>
          </a:bodyPr>
          <a:lstStyle/>
          <a:p>
            <a:r>
              <a:rPr lang="en-US" dirty="0"/>
              <a:t>Why Public Cloud?</a:t>
            </a:r>
            <a:br>
              <a:rPr lang="en-US" dirty="0"/>
            </a:br>
            <a:endParaRPr lang="en-US" dirty="0"/>
          </a:p>
        </p:txBody>
      </p:sp>
      <p:sp>
        <p:nvSpPr>
          <p:cNvPr id="3" name="Text Placeholder 2">
            <a:extLst>
              <a:ext uri="{FF2B5EF4-FFF2-40B4-BE49-F238E27FC236}">
                <a16:creationId xmlns:a16="http://schemas.microsoft.com/office/drawing/2014/main" id="{77364CB0-301D-DC27-9C18-399256EE8452}"/>
              </a:ext>
            </a:extLst>
          </p:cNvPr>
          <p:cNvSpPr>
            <a:spLocks noGrp="1"/>
          </p:cNvSpPr>
          <p:nvPr>
            <p:ph type="body" idx="1"/>
          </p:nvPr>
        </p:nvSpPr>
        <p:spPr>
          <a:xfrm>
            <a:off x="311700" y="1058225"/>
            <a:ext cx="8520600" cy="3808243"/>
          </a:xfrm>
        </p:spPr>
        <p:txBody>
          <a:bodyPr>
            <a:normAutofit/>
          </a:bodyPr>
          <a:lstStyle/>
          <a:p>
            <a:pPr algn="just"/>
            <a:r>
              <a:rPr lang="en-US" b="1" dirty="0"/>
              <a:t>Rapid growth</a:t>
            </a:r>
            <a:r>
              <a:rPr lang="en-US" dirty="0"/>
              <a:t>: Needed instant scalability during user expansion.</a:t>
            </a:r>
          </a:p>
          <a:p>
            <a:pPr algn="just"/>
            <a:r>
              <a:rPr lang="en-US" b="1" dirty="0"/>
              <a:t>Global accessibility: </a:t>
            </a:r>
            <a:r>
              <a:rPr lang="en-US" dirty="0"/>
              <a:t>Users in different countries require fast file uploads/downloads.</a:t>
            </a:r>
          </a:p>
          <a:p>
            <a:pPr algn="just"/>
            <a:r>
              <a:rPr lang="en-US" b="1" dirty="0"/>
              <a:t>Focus on core service: </a:t>
            </a:r>
            <a:r>
              <a:rPr lang="en-US" dirty="0"/>
              <a:t>Avoid building and maintaining physical data centers in early stages.</a:t>
            </a:r>
          </a:p>
          <a:p>
            <a:pPr marL="114300" indent="0" algn="just">
              <a:buNone/>
            </a:pPr>
            <a:r>
              <a:rPr lang="en-US" b="1" dirty="0"/>
              <a:t>Public Cloud Services Used</a:t>
            </a:r>
          </a:p>
          <a:p>
            <a:pPr algn="just"/>
            <a:r>
              <a:rPr lang="en-US" b="1" dirty="0"/>
              <a:t>Amazon S3 </a:t>
            </a:r>
            <a:r>
              <a:rPr lang="en-US" dirty="0"/>
              <a:t>– Massive, durable storage for user files.</a:t>
            </a:r>
          </a:p>
          <a:p>
            <a:pPr algn="just"/>
            <a:r>
              <a:rPr lang="en-US" b="1" dirty="0"/>
              <a:t>Amazon EC2 </a:t>
            </a:r>
            <a:r>
              <a:rPr lang="en-US" dirty="0"/>
              <a:t>– Compute power for file indexing, search, and processing.</a:t>
            </a:r>
          </a:p>
          <a:p>
            <a:pPr algn="just"/>
            <a:r>
              <a:rPr lang="en-US" b="1" dirty="0"/>
              <a:t>Amazon CloudFront </a:t>
            </a:r>
            <a:r>
              <a:rPr lang="en-US" dirty="0"/>
              <a:t>– Content Delivery Network (CDN) to serve files quickly worldwide.</a:t>
            </a:r>
          </a:p>
          <a:p>
            <a:pPr algn="just"/>
            <a:r>
              <a:rPr lang="en-US" b="1" dirty="0"/>
              <a:t>AWS IAM &amp; KMS </a:t>
            </a:r>
            <a:r>
              <a:rPr lang="en-US" dirty="0"/>
              <a:t>– Manage security, authentication, and encryption keys.</a:t>
            </a:r>
          </a:p>
        </p:txBody>
      </p:sp>
    </p:spTree>
    <p:extLst>
      <p:ext uri="{BB962C8B-B14F-4D97-AF65-F5344CB8AC3E}">
        <p14:creationId xmlns:p14="http://schemas.microsoft.com/office/powerpoint/2010/main" val="293689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65D2B3-14EF-9A49-3B14-630A9966284F}"/>
              </a:ext>
            </a:extLst>
          </p:cNvPr>
          <p:cNvSpPr>
            <a:spLocks noGrp="1"/>
          </p:cNvSpPr>
          <p:nvPr>
            <p:ph type="body" idx="1"/>
          </p:nvPr>
        </p:nvSpPr>
        <p:spPr>
          <a:xfrm>
            <a:off x="311700" y="333214"/>
            <a:ext cx="8520600" cy="4235586"/>
          </a:xfrm>
        </p:spPr>
        <p:txBody>
          <a:bodyPr>
            <a:normAutofit/>
          </a:bodyPr>
          <a:lstStyle/>
          <a:p>
            <a:pPr marL="114300" indent="0">
              <a:buNone/>
            </a:pPr>
            <a:r>
              <a:rPr lang="en-US" b="1" dirty="0"/>
              <a:t>Advantages of Using Public Cloud</a:t>
            </a:r>
          </a:p>
          <a:p>
            <a:pPr>
              <a:lnSpc>
                <a:spcPct val="150000"/>
              </a:lnSpc>
            </a:pPr>
            <a:r>
              <a:rPr lang="en-US" b="1" dirty="0"/>
              <a:t>Scalability </a:t>
            </a:r>
            <a:r>
              <a:rPr lang="en-US" dirty="0"/>
              <a:t>– Easily handles billions of file transactions daily without downtime.</a:t>
            </a:r>
          </a:p>
          <a:p>
            <a:pPr>
              <a:lnSpc>
                <a:spcPct val="150000"/>
              </a:lnSpc>
            </a:pPr>
            <a:r>
              <a:rPr lang="en-US" b="1" dirty="0"/>
              <a:t>Lower upfront cost </a:t>
            </a:r>
            <a:r>
              <a:rPr lang="en-US" dirty="0"/>
              <a:t>– No need to invest in expensive hardware early on.</a:t>
            </a:r>
          </a:p>
          <a:p>
            <a:pPr>
              <a:lnSpc>
                <a:spcPct val="150000"/>
              </a:lnSpc>
            </a:pPr>
            <a:r>
              <a:rPr lang="en-US" dirty="0"/>
              <a:t>Global reach – Data replicated across regions for faster access.</a:t>
            </a:r>
          </a:p>
          <a:p>
            <a:pPr>
              <a:lnSpc>
                <a:spcPct val="150000"/>
              </a:lnSpc>
            </a:pPr>
            <a:r>
              <a:rPr lang="en-US" b="1" dirty="0"/>
              <a:t>Security features </a:t>
            </a:r>
            <a:r>
              <a:rPr lang="en-US" dirty="0"/>
              <a:t>– Built-in encryption, identity management, and compliance tools.</a:t>
            </a:r>
          </a:p>
          <a:p>
            <a:pPr>
              <a:lnSpc>
                <a:spcPct val="150000"/>
              </a:lnSpc>
            </a:pPr>
            <a:r>
              <a:rPr lang="en-US" b="1" dirty="0"/>
              <a:t>Faster time-to-marke</a:t>
            </a:r>
            <a:r>
              <a:rPr lang="en-US" dirty="0"/>
              <a:t>t – Ability to launch services quickly without waiting for infrastructure setup.</a:t>
            </a:r>
          </a:p>
        </p:txBody>
      </p:sp>
    </p:spTree>
    <p:extLst>
      <p:ext uri="{BB962C8B-B14F-4D97-AF65-F5344CB8AC3E}">
        <p14:creationId xmlns:p14="http://schemas.microsoft.com/office/powerpoint/2010/main" val="2028788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5A66-D351-DB1B-A1B6-616911F4D4E9}"/>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ABDB9995-E50A-475A-85F9-1B1D0605F97C}"/>
              </a:ext>
            </a:extLst>
          </p:cNvPr>
          <p:cNvSpPr>
            <a:spLocks noGrp="1"/>
          </p:cNvSpPr>
          <p:nvPr>
            <p:ph type="body" idx="1"/>
          </p:nvPr>
        </p:nvSpPr>
        <p:spPr/>
        <p:txBody>
          <a:bodyPr/>
          <a:lstStyle/>
          <a:p>
            <a:pPr marL="114300" indent="0">
              <a:buNone/>
            </a:pPr>
            <a:r>
              <a:rPr lang="en-US" dirty="0"/>
              <a:t>Disadvantages of Using Public Cloud</a:t>
            </a:r>
          </a:p>
          <a:p>
            <a:pPr>
              <a:lnSpc>
                <a:spcPct val="150000"/>
              </a:lnSpc>
            </a:pPr>
            <a:r>
              <a:rPr lang="en-US" b="1" dirty="0"/>
              <a:t>High long-term costs </a:t>
            </a:r>
            <a:r>
              <a:rPr lang="en-US" dirty="0"/>
              <a:t>– Pay-as-you-go can become expensive at scale.</a:t>
            </a:r>
          </a:p>
          <a:p>
            <a:pPr>
              <a:lnSpc>
                <a:spcPct val="150000"/>
              </a:lnSpc>
            </a:pPr>
            <a:r>
              <a:rPr lang="en-US" b="1" dirty="0"/>
              <a:t>Vendor lock-in </a:t>
            </a:r>
            <a:r>
              <a:rPr lang="en-US" dirty="0"/>
              <a:t>– Heavy reliance on AWS meant less flexibility to switch.</a:t>
            </a:r>
          </a:p>
          <a:p>
            <a:pPr>
              <a:lnSpc>
                <a:spcPct val="150000"/>
              </a:lnSpc>
            </a:pPr>
            <a:r>
              <a:rPr lang="en-US" b="1" dirty="0"/>
              <a:t>Data privacy concer</a:t>
            </a:r>
            <a:r>
              <a:rPr lang="en-US" dirty="0"/>
              <a:t>ns – Regulatory compliance challenges in certain countries.</a:t>
            </a:r>
          </a:p>
          <a:p>
            <a:pPr>
              <a:lnSpc>
                <a:spcPct val="150000"/>
              </a:lnSpc>
            </a:pPr>
            <a:r>
              <a:rPr lang="en-US" b="1" dirty="0"/>
              <a:t>Network dependency </a:t>
            </a:r>
            <a:r>
              <a:rPr lang="en-US" dirty="0"/>
              <a:t>– Performance tied to internet connectivity and AWS uptime.</a:t>
            </a:r>
          </a:p>
          <a:p>
            <a:endParaRPr lang="en-US" dirty="0"/>
          </a:p>
        </p:txBody>
      </p:sp>
    </p:spTree>
    <p:extLst>
      <p:ext uri="{BB962C8B-B14F-4D97-AF65-F5344CB8AC3E}">
        <p14:creationId xmlns:p14="http://schemas.microsoft.com/office/powerpoint/2010/main" val="20791463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54DBA-18AC-0B20-CCB9-AC0B39B651CD}"/>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84741904-BCBC-6E6C-2A49-1FFD1C1F0B46}"/>
              </a:ext>
            </a:extLst>
          </p:cNvPr>
          <p:cNvSpPr>
            <a:spLocks noGrp="1"/>
          </p:cNvSpPr>
          <p:nvPr>
            <p:ph type="body" idx="1"/>
          </p:nvPr>
        </p:nvSpPr>
        <p:spPr/>
        <p:txBody>
          <a:bodyPr/>
          <a:lstStyle/>
          <a:p>
            <a:pPr marL="114300" indent="0">
              <a:buNone/>
            </a:pPr>
            <a:r>
              <a:rPr lang="en-US" b="1" dirty="0"/>
              <a:t>Outcome</a:t>
            </a:r>
          </a:p>
          <a:p>
            <a:pPr>
              <a:lnSpc>
                <a:spcPct val="150000"/>
              </a:lnSpc>
            </a:pPr>
            <a:r>
              <a:rPr lang="en-US" dirty="0"/>
              <a:t>Dropbox used AWS to quickly grow to millions of users.</a:t>
            </a:r>
          </a:p>
          <a:p>
            <a:pPr>
              <a:lnSpc>
                <a:spcPct val="150000"/>
              </a:lnSpc>
            </a:pPr>
            <a:r>
              <a:rPr lang="en-US" dirty="0"/>
              <a:t>Once stable and profitable, Dropbox </a:t>
            </a:r>
            <a:r>
              <a:rPr lang="en-US" b="1" dirty="0"/>
              <a:t>migrated most storage to its own infrastructure</a:t>
            </a:r>
            <a:r>
              <a:rPr lang="en-US" dirty="0"/>
              <a:t> ("Magic Pocket") to reduce long-term costs.</a:t>
            </a:r>
          </a:p>
          <a:p>
            <a:pPr>
              <a:lnSpc>
                <a:spcPct val="150000"/>
              </a:lnSpc>
            </a:pPr>
            <a:r>
              <a:rPr lang="en-US" dirty="0"/>
              <a:t>Still uses the public cloud for certain workloads and global distribution.</a:t>
            </a:r>
          </a:p>
          <a:p>
            <a:endParaRPr lang="en-US" dirty="0"/>
          </a:p>
        </p:txBody>
      </p:sp>
    </p:spTree>
    <p:extLst>
      <p:ext uri="{BB962C8B-B14F-4D97-AF65-F5344CB8AC3E}">
        <p14:creationId xmlns:p14="http://schemas.microsoft.com/office/powerpoint/2010/main" val="880884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03DF-829C-216F-7C45-03DBA58AC998}"/>
              </a:ext>
            </a:extLst>
          </p:cNvPr>
          <p:cNvSpPr>
            <a:spLocks noGrp="1"/>
          </p:cNvSpPr>
          <p:nvPr>
            <p:ph type="title"/>
          </p:nvPr>
        </p:nvSpPr>
        <p:spPr/>
        <p:txBody>
          <a:bodyPr>
            <a:normAutofit fontScale="90000"/>
          </a:bodyPr>
          <a:lstStyle/>
          <a:p>
            <a:r>
              <a:rPr lang="en-US" b="1" dirty="0"/>
              <a:t>Private Cloud </a:t>
            </a:r>
            <a:br>
              <a:rPr lang="en-US" b="1" dirty="0"/>
            </a:br>
            <a:endParaRPr lang="en-US" dirty="0"/>
          </a:p>
        </p:txBody>
      </p:sp>
      <p:sp>
        <p:nvSpPr>
          <p:cNvPr id="3" name="Text Placeholder 2">
            <a:extLst>
              <a:ext uri="{FF2B5EF4-FFF2-40B4-BE49-F238E27FC236}">
                <a16:creationId xmlns:a16="http://schemas.microsoft.com/office/drawing/2014/main" id="{40C187CC-168A-5AF2-884E-03298871CE89}"/>
              </a:ext>
            </a:extLst>
          </p:cNvPr>
          <p:cNvSpPr>
            <a:spLocks noGrp="1"/>
          </p:cNvSpPr>
          <p:nvPr>
            <p:ph type="body" idx="1"/>
          </p:nvPr>
        </p:nvSpPr>
        <p:spPr/>
        <p:txBody>
          <a:bodyPr/>
          <a:lstStyle/>
          <a:p>
            <a:r>
              <a:rPr lang="en-US" dirty="0"/>
              <a:t>A </a:t>
            </a:r>
            <a:r>
              <a:rPr lang="en-US" b="1" dirty="0"/>
              <a:t>private cloud</a:t>
            </a:r>
            <a:r>
              <a:rPr lang="en-US" dirty="0"/>
              <a:t> is a cloud computing environment dedicated to a single organization.</a:t>
            </a:r>
            <a:br>
              <a:rPr lang="en-US" dirty="0"/>
            </a:br>
            <a:r>
              <a:rPr lang="en-US" dirty="0"/>
              <a:t>It can be hosted </a:t>
            </a:r>
            <a:r>
              <a:rPr lang="en-US" b="1" dirty="0"/>
              <a:t>on-premises</a:t>
            </a:r>
            <a:r>
              <a:rPr lang="en-US" dirty="0"/>
              <a:t> (inside the company’s own data center) or </a:t>
            </a:r>
            <a:r>
              <a:rPr lang="en-US" b="1" dirty="0"/>
              <a:t>by a third-party provider</a:t>
            </a:r>
            <a:r>
              <a:rPr lang="en-US" dirty="0"/>
              <a:t> but is not shared with other customers.</a:t>
            </a:r>
          </a:p>
          <a:p>
            <a:pPr marL="114300" indent="0">
              <a:buNone/>
            </a:pPr>
            <a:r>
              <a:rPr lang="en-US" b="1" dirty="0"/>
              <a:t> Features:</a:t>
            </a:r>
            <a:endParaRPr lang="en-US" dirty="0"/>
          </a:p>
          <a:p>
            <a:r>
              <a:rPr lang="en-US" dirty="0"/>
              <a:t>Exclusive access and control.</a:t>
            </a:r>
          </a:p>
          <a:p>
            <a:r>
              <a:rPr lang="en-US" dirty="0"/>
              <a:t>Customizable for specific workloads.</a:t>
            </a:r>
          </a:p>
          <a:p>
            <a:r>
              <a:rPr lang="en-US" dirty="0"/>
              <a:t>Higher security and compliance.</a:t>
            </a:r>
          </a:p>
          <a:p>
            <a:r>
              <a:rPr lang="en-US" dirty="0"/>
              <a:t>Usually more costly to build and maintain compared to public cloud.</a:t>
            </a:r>
          </a:p>
          <a:p>
            <a:endParaRPr lang="en-US" dirty="0"/>
          </a:p>
        </p:txBody>
      </p:sp>
    </p:spTree>
    <p:extLst>
      <p:ext uri="{BB962C8B-B14F-4D97-AF65-F5344CB8AC3E}">
        <p14:creationId xmlns:p14="http://schemas.microsoft.com/office/powerpoint/2010/main" val="2546733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Cloud Computing</a:t>
            </a:r>
            <a:endParaRPr/>
          </a:p>
        </p:txBody>
      </p:sp>
      <p:sp>
        <p:nvSpPr>
          <p:cNvPr id="93" name="Google Shape;93;p18"/>
          <p:cNvSpPr txBox="1">
            <a:spLocks noGrp="1"/>
          </p:cNvSpPr>
          <p:nvPr>
            <p:ph type="body" idx="1"/>
          </p:nvPr>
        </p:nvSpPr>
        <p:spPr>
          <a:xfrm>
            <a:off x="170775" y="12538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50">
                <a:solidFill>
                  <a:srgbClr val="001C3B"/>
                </a:solidFill>
                <a:highlight>
                  <a:srgbClr val="FFFFFF"/>
                </a:highlight>
              </a:rPr>
              <a:t>Cloud computing is </a:t>
            </a:r>
            <a:r>
              <a:rPr lang="en" sz="1650"/>
              <a:t>the delivery of computing resources</a:t>
            </a:r>
            <a:r>
              <a:rPr lang="en" sz="1650" b="1"/>
              <a:t> over the internet, or "the cloud", on a pay-as-you-go basis.</a:t>
            </a:r>
            <a:endParaRPr sz="1650" b="1"/>
          </a:p>
          <a:p>
            <a:pPr marL="0" lvl="0" indent="0" algn="l" rtl="0">
              <a:spcBef>
                <a:spcPts val="1200"/>
              </a:spcBef>
              <a:spcAft>
                <a:spcPts val="0"/>
              </a:spcAft>
              <a:buClr>
                <a:schemeClr val="dk1"/>
              </a:buClr>
              <a:buSzPts val="1100"/>
              <a:buFont typeface="Arial"/>
              <a:buNone/>
            </a:pPr>
            <a:endParaRPr sz="1650"/>
          </a:p>
          <a:p>
            <a:pPr marL="0" lvl="0" indent="0" algn="l" rtl="0">
              <a:spcBef>
                <a:spcPts val="1200"/>
              </a:spcBef>
              <a:spcAft>
                <a:spcPts val="0"/>
              </a:spcAft>
              <a:buNone/>
            </a:pPr>
            <a:r>
              <a:rPr lang="en" sz="1900"/>
              <a:t>Standard definition  of cloud computing is based on five attributes: </a:t>
            </a:r>
            <a:r>
              <a:rPr lang="en" sz="1900" b="1">
                <a:solidFill>
                  <a:srgbClr val="CC0000"/>
                </a:solidFill>
              </a:rPr>
              <a:t>multitenancy (shared resources), massive scalability, elasticity, pay as you go, and self-provisioning of resources.</a:t>
            </a:r>
            <a:endParaRPr sz="1900" b="1">
              <a:solidFill>
                <a:srgbClr val="CC0000"/>
              </a:solidFill>
            </a:endParaRPr>
          </a:p>
          <a:p>
            <a:pPr marL="0" lvl="0" indent="0" algn="l" rtl="0">
              <a:spcBef>
                <a:spcPts val="1200"/>
              </a:spcBef>
              <a:spcAft>
                <a:spcPts val="0"/>
              </a:spcAft>
              <a:buClr>
                <a:schemeClr val="dk1"/>
              </a:buClr>
              <a:buSzPts val="1100"/>
              <a:buFont typeface="Arial"/>
              <a:buNone/>
            </a:pPr>
            <a:endParaRPr b="1">
              <a:solidFill>
                <a:srgbClr val="CC0000"/>
              </a:solidFill>
            </a:endParaRPr>
          </a:p>
          <a:p>
            <a:pPr marL="0" lvl="0" indent="0" algn="l" rtl="0">
              <a:spcBef>
                <a:spcPts val="1200"/>
              </a:spcBef>
              <a:spcAft>
                <a:spcPts val="1200"/>
              </a:spcAft>
              <a:buNone/>
            </a:pPr>
            <a:endParaRPr/>
          </a:p>
        </p:txBody>
      </p:sp>
      <p:pic>
        <p:nvPicPr>
          <p:cNvPr id="94" name="Google Shape;94;p18"/>
          <p:cNvPicPr preferRelativeResize="0"/>
          <p:nvPr/>
        </p:nvPicPr>
        <p:blipFill>
          <a:blip r:embed="rId3">
            <a:alphaModFix/>
          </a:blip>
          <a:stretch>
            <a:fillRect/>
          </a:stretch>
        </p:blipFill>
        <p:spPr>
          <a:xfrm>
            <a:off x="6000100" y="3297200"/>
            <a:ext cx="2381250" cy="1557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ct val="51562"/>
              <a:buFont typeface="Arial"/>
              <a:buNone/>
            </a:pPr>
            <a:r>
              <a:rPr lang="en" sz="2133" b="1"/>
              <a:t>Private Clouds</a:t>
            </a:r>
            <a:endParaRPr sz="3333" b="1"/>
          </a:p>
        </p:txBody>
      </p:sp>
      <p:sp>
        <p:nvSpPr>
          <p:cNvPr id="345" name="Google Shape;345;p5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solidFill>
                  <a:srgbClr val="FF0000"/>
                </a:solidFill>
              </a:rPr>
              <a:t>Private clouds and internal clouds are terms used to describe offerings that emulate cloud computing on private networks. </a:t>
            </a:r>
            <a:endParaRPr dirty="0">
              <a:solidFill>
                <a:srgbClr val="FF0000"/>
              </a:solidFill>
            </a:endParaRPr>
          </a:p>
          <a:p>
            <a:pPr marL="457200" lvl="0" indent="-342900" algn="just" rtl="0">
              <a:spcBef>
                <a:spcPts val="0"/>
              </a:spcBef>
              <a:spcAft>
                <a:spcPts val="0"/>
              </a:spcAft>
              <a:buSzPts val="1800"/>
              <a:buChar char="●"/>
            </a:pPr>
            <a:r>
              <a:rPr lang="en" dirty="0"/>
              <a:t>These (typically virtualization automation) products claim to deliver some benefits of cloud computing without the pitfalls, capitalizing on data security, corporate governance, and reliability concerns. </a:t>
            </a:r>
            <a:endParaRPr dirty="0"/>
          </a:p>
          <a:p>
            <a:pPr marL="457200" lvl="0" indent="-342900" algn="l" rtl="0">
              <a:spcBef>
                <a:spcPts val="0"/>
              </a:spcBef>
              <a:spcAft>
                <a:spcPts val="0"/>
              </a:spcAft>
              <a:buSzPts val="1800"/>
              <a:buChar char="●"/>
            </a:pPr>
            <a:r>
              <a:rPr lang="en" dirty="0"/>
              <a:t>Organizations must buy, build, and manage them and, as such, do not benefit from lower upfront capital costs and less hands-on management. </a:t>
            </a:r>
            <a:endParaRPr dirty="0"/>
          </a:p>
          <a:p>
            <a:pPr marL="457200" lvl="0" indent="-342900" algn="l" rtl="0">
              <a:spcBef>
                <a:spcPts val="0"/>
              </a:spcBef>
              <a:spcAft>
                <a:spcPts val="0"/>
              </a:spcAft>
              <a:buSzPts val="1800"/>
              <a:buChar char="●"/>
            </a:pPr>
            <a:r>
              <a:rPr lang="en" dirty="0"/>
              <a:t>The organizational customer for a private cloud is responsible for the operation of his private cloud.</a:t>
            </a: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9"/>
          <p:cNvSpPr txBox="1">
            <a:spLocks noGrp="1"/>
          </p:cNvSpPr>
          <p:nvPr>
            <p:ph type="body" idx="1"/>
          </p:nvPr>
        </p:nvSpPr>
        <p:spPr>
          <a:xfrm>
            <a:off x="311700" y="298275"/>
            <a:ext cx="8520600" cy="42705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Private clou</a:t>
            </a:r>
            <a:r>
              <a:rPr lang="en">
                <a:solidFill>
                  <a:srgbClr val="FF0000"/>
                </a:solidFill>
              </a:rPr>
              <a:t>ds differ from public clouds in that the network, computing, and storage infrastructure associated with private clouds is dedicated to a single organization and is not shared with any other organization</a:t>
            </a:r>
            <a:r>
              <a:rPr lang="en"/>
              <a:t>s (i.e., the cloud is dedicated to a single organizational tenant).</a:t>
            </a:r>
            <a:endParaRPr/>
          </a:p>
          <a:p>
            <a:pPr marL="457200" lvl="0" indent="-342900" algn="l" rtl="0">
              <a:spcBef>
                <a:spcPts val="0"/>
              </a:spcBef>
              <a:spcAft>
                <a:spcPts val="0"/>
              </a:spcAft>
              <a:buSzPts val="1800"/>
              <a:buChar char="●"/>
            </a:pPr>
            <a:r>
              <a:rPr lang="en" b="1"/>
              <a:t>Variety of private cloud patterns have emerged:</a:t>
            </a:r>
            <a:endParaRPr b="1"/>
          </a:p>
          <a:p>
            <a:pPr marL="457200" lvl="0" indent="0" algn="l" rtl="0">
              <a:spcBef>
                <a:spcPts val="1200"/>
              </a:spcBef>
              <a:spcAft>
                <a:spcPts val="1200"/>
              </a:spcAft>
              <a:buNone/>
            </a:pPr>
            <a:endParaRPr/>
          </a:p>
        </p:txBody>
      </p:sp>
      <p:pic>
        <p:nvPicPr>
          <p:cNvPr id="351" name="Google Shape;351;p59"/>
          <p:cNvPicPr preferRelativeResize="0"/>
          <p:nvPr/>
        </p:nvPicPr>
        <p:blipFill>
          <a:blip r:embed="rId3">
            <a:alphaModFix/>
          </a:blip>
          <a:stretch>
            <a:fillRect/>
          </a:stretch>
        </p:blipFill>
        <p:spPr>
          <a:xfrm>
            <a:off x="199625" y="1991068"/>
            <a:ext cx="9143999" cy="292281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D2DE7-848A-B0EF-2159-BA213BEA660B}"/>
              </a:ext>
            </a:extLst>
          </p:cNvPr>
          <p:cNvSpPr>
            <a:spLocks noGrp="1"/>
          </p:cNvSpPr>
          <p:nvPr>
            <p:ph type="title"/>
          </p:nvPr>
        </p:nvSpPr>
        <p:spPr/>
        <p:txBody>
          <a:bodyPr>
            <a:noAutofit/>
          </a:bodyPr>
          <a:lstStyle/>
          <a:p>
            <a:r>
              <a:rPr lang="en-US" sz="2000" b="1" dirty="0"/>
              <a:t>Case Study: NASA Nebula – Private Cloud for Space Research </a:t>
            </a:r>
          </a:p>
        </p:txBody>
      </p:sp>
      <p:sp>
        <p:nvSpPr>
          <p:cNvPr id="3" name="Text Placeholder 2">
            <a:extLst>
              <a:ext uri="{FF2B5EF4-FFF2-40B4-BE49-F238E27FC236}">
                <a16:creationId xmlns:a16="http://schemas.microsoft.com/office/drawing/2014/main" id="{FCD61741-0313-199C-9DEE-1D72D53E3FF9}"/>
              </a:ext>
            </a:extLst>
          </p:cNvPr>
          <p:cNvSpPr>
            <a:spLocks noGrp="1"/>
          </p:cNvSpPr>
          <p:nvPr>
            <p:ph type="body" idx="1"/>
          </p:nvPr>
        </p:nvSpPr>
        <p:spPr/>
        <p:txBody>
          <a:bodyPr>
            <a:normAutofit lnSpcReduction="10000"/>
          </a:bodyPr>
          <a:lstStyle/>
          <a:p>
            <a:pPr marL="114300" indent="0" algn="just">
              <a:lnSpc>
                <a:spcPct val="150000"/>
              </a:lnSpc>
              <a:buNone/>
            </a:pPr>
            <a:r>
              <a:rPr lang="en-US" dirty="0"/>
              <a:t> NASA developed Nebula, its own private cloud computing platform, to handle the massive data processing needs of space missions and research projects.</a:t>
            </a:r>
          </a:p>
          <a:p>
            <a:pPr marL="114300" indent="0" algn="just">
              <a:lnSpc>
                <a:spcPct val="150000"/>
              </a:lnSpc>
              <a:buNone/>
            </a:pPr>
            <a:r>
              <a:rPr lang="en-US" b="1" dirty="0"/>
              <a:t>Why Private Cloud?</a:t>
            </a:r>
          </a:p>
          <a:p>
            <a:pPr algn="just">
              <a:lnSpc>
                <a:spcPct val="150000"/>
              </a:lnSpc>
            </a:pPr>
            <a:r>
              <a:rPr lang="en-US" dirty="0"/>
              <a:t>Security: NASA deals with sensitive mission and research data.</a:t>
            </a:r>
          </a:p>
          <a:p>
            <a:pPr algn="just">
              <a:lnSpc>
                <a:spcPct val="150000"/>
              </a:lnSpc>
            </a:pPr>
            <a:r>
              <a:rPr lang="en-US" dirty="0"/>
              <a:t>Customization: Needed high-performance computing for space simulations and satellite imagery processing.</a:t>
            </a:r>
          </a:p>
          <a:p>
            <a:pPr algn="just">
              <a:lnSpc>
                <a:spcPct val="150000"/>
              </a:lnSpc>
            </a:pPr>
            <a:r>
              <a:rPr lang="en-US" dirty="0"/>
              <a:t>Data Control: Keep data on U.S. government–controlled infrastructure for compliance.</a:t>
            </a:r>
          </a:p>
        </p:txBody>
      </p:sp>
    </p:spTree>
    <p:extLst>
      <p:ext uri="{BB962C8B-B14F-4D97-AF65-F5344CB8AC3E}">
        <p14:creationId xmlns:p14="http://schemas.microsoft.com/office/powerpoint/2010/main" val="41740076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D69FB6-BB10-18CF-2AE4-43695E1C4F9E}"/>
              </a:ext>
            </a:extLst>
          </p:cNvPr>
          <p:cNvSpPr>
            <a:spLocks noGrp="1"/>
          </p:cNvSpPr>
          <p:nvPr>
            <p:ph type="body" idx="1"/>
          </p:nvPr>
        </p:nvSpPr>
        <p:spPr>
          <a:xfrm>
            <a:off x="311700" y="333214"/>
            <a:ext cx="8520600" cy="4235586"/>
          </a:xfrm>
        </p:spPr>
        <p:txBody>
          <a:bodyPr>
            <a:normAutofit lnSpcReduction="10000"/>
          </a:bodyPr>
          <a:lstStyle/>
          <a:p>
            <a:pPr marL="114300" indent="0">
              <a:buNone/>
            </a:pPr>
            <a:r>
              <a:rPr lang="en-US" b="1" dirty="0"/>
              <a:t>Implementation</a:t>
            </a:r>
          </a:p>
          <a:p>
            <a:r>
              <a:rPr lang="en-US" dirty="0"/>
              <a:t>Hosted in </a:t>
            </a:r>
            <a:r>
              <a:rPr lang="en-US" b="1" dirty="0"/>
              <a:t>NASA’s own data centers</a:t>
            </a:r>
            <a:r>
              <a:rPr lang="en-US" dirty="0"/>
              <a:t> at </a:t>
            </a:r>
            <a:r>
              <a:rPr lang="en-US" dirty="0">
                <a:solidFill>
                  <a:srgbClr val="FF0000"/>
                </a:solidFill>
              </a:rPr>
              <a:t>Ames Research Center</a:t>
            </a:r>
            <a:r>
              <a:rPr lang="en-US" dirty="0"/>
              <a:t>.</a:t>
            </a:r>
          </a:p>
          <a:p>
            <a:r>
              <a:rPr lang="en-US" dirty="0"/>
              <a:t>Used </a:t>
            </a:r>
            <a:r>
              <a:rPr lang="en-US" b="1" dirty="0"/>
              <a:t>OpenStack</a:t>
            </a:r>
            <a:r>
              <a:rPr lang="en-US" dirty="0"/>
              <a:t> as the cloud management platform.</a:t>
            </a:r>
          </a:p>
          <a:p>
            <a:r>
              <a:rPr lang="en-US" dirty="0"/>
              <a:t>Provided Infrastructure-as-a-Service (IaaS) for researchers within NASA and selected partners.</a:t>
            </a:r>
          </a:p>
          <a:p>
            <a:endParaRPr lang="en-US" dirty="0"/>
          </a:p>
          <a:p>
            <a:pPr marL="114300" indent="0">
              <a:buNone/>
            </a:pPr>
            <a:r>
              <a:rPr lang="en-US" b="1" dirty="0"/>
              <a:t>Advantages</a:t>
            </a:r>
          </a:p>
          <a:p>
            <a:r>
              <a:rPr lang="en-US" b="1" dirty="0"/>
              <a:t>High Security &amp; Privacy</a:t>
            </a:r>
            <a:r>
              <a:rPr lang="en-US" dirty="0"/>
              <a:t>  -&gt;No external vendor access to sensitive mission data.</a:t>
            </a:r>
          </a:p>
          <a:p>
            <a:r>
              <a:rPr lang="en-US" b="1" dirty="0"/>
              <a:t>Custom-Built Performance</a:t>
            </a:r>
            <a:r>
              <a:rPr lang="en-US" dirty="0"/>
              <a:t> </a:t>
            </a:r>
            <a:r>
              <a:rPr lang="en-US" dirty="0">
                <a:sym typeface="Wingdings" panose="05000000000000000000" pitchFamily="2" charset="2"/>
              </a:rPr>
              <a:t></a:t>
            </a:r>
            <a:r>
              <a:rPr lang="en-US" dirty="0"/>
              <a:t>Tuned for computational-heavy workloads like image analysis from Hubble and Mars missions.</a:t>
            </a:r>
          </a:p>
          <a:p>
            <a:r>
              <a:rPr lang="en-US" b="1" dirty="0"/>
              <a:t>Regulatory Compliance</a:t>
            </a:r>
            <a:r>
              <a:rPr lang="en-US" dirty="0"/>
              <a:t> </a:t>
            </a:r>
            <a:r>
              <a:rPr lang="en-US" dirty="0">
                <a:sym typeface="Wingdings" panose="05000000000000000000" pitchFamily="2" charset="2"/>
              </a:rPr>
              <a:t></a:t>
            </a:r>
            <a:r>
              <a:rPr lang="en-US" dirty="0"/>
              <a:t>Fully aligned with U.S. government data protection rules.</a:t>
            </a:r>
          </a:p>
          <a:p>
            <a:r>
              <a:rPr lang="en-US" b="1" dirty="0"/>
              <a:t>Cost Control at Scale</a:t>
            </a:r>
            <a:r>
              <a:rPr lang="en-US" dirty="0"/>
              <a:t> -&gt;  Reduced dependency on commercial cloud vendors.</a:t>
            </a:r>
          </a:p>
          <a:p>
            <a:endParaRPr lang="en-US" dirty="0"/>
          </a:p>
          <a:p>
            <a:endParaRPr lang="en-US" dirty="0"/>
          </a:p>
        </p:txBody>
      </p:sp>
    </p:spTree>
    <p:extLst>
      <p:ext uri="{BB962C8B-B14F-4D97-AF65-F5344CB8AC3E}">
        <p14:creationId xmlns:p14="http://schemas.microsoft.com/office/powerpoint/2010/main" val="19983769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13F8A-5B19-12B8-AF81-27A2C8BE31AD}"/>
              </a:ext>
            </a:extLst>
          </p:cNvPr>
          <p:cNvSpPr>
            <a:spLocks noGrp="1"/>
          </p:cNvSpPr>
          <p:nvPr>
            <p:ph type="title"/>
          </p:nvPr>
        </p:nvSpPr>
        <p:spPr/>
        <p:txBody>
          <a:bodyPr>
            <a:normAutofit fontScale="90000"/>
          </a:bodyPr>
          <a:lstStyle/>
          <a:p>
            <a:r>
              <a:rPr lang="en-US" b="1" dirty="0"/>
              <a:t>Hybrid Cloud </a:t>
            </a:r>
            <a:br>
              <a:rPr lang="en-US" b="1" dirty="0"/>
            </a:br>
            <a:endParaRPr lang="en-US" dirty="0"/>
          </a:p>
        </p:txBody>
      </p:sp>
      <p:sp>
        <p:nvSpPr>
          <p:cNvPr id="3" name="Text Placeholder 2">
            <a:extLst>
              <a:ext uri="{FF2B5EF4-FFF2-40B4-BE49-F238E27FC236}">
                <a16:creationId xmlns:a16="http://schemas.microsoft.com/office/drawing/2014/main" id="{503FB0BF-9E10-909D-3362-9CE7B9685B81}"/>
              </a:ext>
            </a:extLst>
          </p:cNvPr>
          <p:cNvSpPr>
            <a:spLocks noGrp="1"/>
          </p:cNvSpPr>
          <p:nvPr>
            <p:ph type="body" idx="1"/>
          </p:nvPr>
        </p:nvSpPr>
        <p:spPr/>
        <p:txBody>
          <a:bodyPr>
            <a:normAutofit/>
          </a:bodyPr>
          <a:lstStyle/>
          <a:p>
            <a:r>
              <a:rPr lang="en-US" dirty="0"/>
              <a:t>A </a:t>
            </a:r>
            <a:r>
              <a:rPr lang="en-US" b="1" dirty="0"/>
              <a:t>hybrid cloud</a:t>
            </a:r>
            <a:r>
              <a:rPr lang="en-US" dirty="0"/>
              <a:t> combines </a:t>
            </a:r>
            <a:r>
              <a:rPr lang="en-US" b="1" dirty="0"/>
              <a:t>public cloud</a:t>
            </a:r>
            <a:r>
              <a:rPr lang="en-US" dirty="0"/>
              <a:t> and </a:t>
            </a:r>
            <a:r>
              <a:rPr lang="en-US" b="1" dirty="0"/>
              <a:t>private cloud</a:t>
            </a:r>
            <a:r>
              <a:rPr lang="en-US" dirty="0"/>
              <a:t> resources, enabling data and applications to move between them.</a:t>
            </a:r>
            <a:br>
              <a:rPr lang="en-US" dirty="0"/>
            </a:br>
            <a:r>
              <a:rPr lang="en-US" dirty="0"/>
              <a:t>This model allows organizations to balance </a:t>
            </a:r>
            <a:r>
              <a:rPr lang="en-US" b="1" dirty="0"/>
              <a:t>scalability</a:t>
            </a:r>
            <a:r>
              <a:rPr lang="en-US" dirty="0"/>
              <a:t> and </a:t>
            </a:r>
            <a:r>
              <a:rPr lang="en-US" b="1" dirty="0"/>
              <a:t>cost-efficiency</a:t>
            </a:r>
            <a:r>
              <a:rPr lang="en-US" dirty="0"/>
              <a:t> of public cloud with the </a:t>
            </a:r>
            <a:r>
              <a:rPr lang="en-US" b="1" dirty="0"/>
              <a:t>security</a:t>
            </a:r>
            <a:r>
              <a:rPr lang="en-US" dirty="0"/>
              <a:t> and </a:t>
            </a:r>
            <a:r>
              <a:rPr lang="en-US" b="1" dirty="0"/>
              <a:t>control</a:t>
            </a:r>
            <a:r>
              <a:rPr lang="en-US" dirty="0"/>
              <a:t> of private cloud.</a:t>
            </a:r>
          </a:p>
          <a:p>
            <a:r>
              <a:rPr lang="en-US" b="1" dirty="0"/>
              <a:t>Features</a:t>
            </a:r>
            <a:endParaRPr lang="en-US" dirty="0"/>
          </a:p>
          <a:p>
            <a:r>
              <a:rPr lang="en-US" b="1" dirty="0"/>
              <a:t>Flexibility</a:t>
            </a:r>
            <a:r>
              <a:rPr lang="en-US" dirty="0"/>
              <a:t> – Choose where workloads run based on performance, security, or cost needs.</a:t>
            </a:r>
          </a:p>
          <a:p>
            <a:r>
              <a:rPr lang="en-US" b="1" dirty="0"/>
              <a:t>Scalability</a:t>
            </a:r>
            <a:r>
              <a:rPr lang="en-US" dirty="0"/>
              <a:t> – Burst into public cloud when private resources are full.</a:t>
            </a:r>
          </a:p>
          <a:p>
            <a:r>
              <a:rPr lang="en-US" b="1" dirty="0"/>
              <a:t>Optimized Costs</a:t>
            </a:r>
            <a:r>
              <a:rPr lang="en-US" dirty="0"/>
              <a:t> – Keep sensitive workloads on private cloud, run general workloads on public cloud.</a:t>
            </a:r>
          </a:p>
          <a:p>
            <a:endParaRPr lang="en-US" dirty="0"/>
          </a:p>
        </p:txBody>
      </p:sp>
    </p:spTree>
    <p:extLst>
      <p:ext uri="{BB962C8B-B14F-4D97-AF65-F5344CB8AC3E}">
        <p14:creationId xmlns:p14="http://schemas.microsoft.com/office/powerpoint/2010/main" val="32839347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7E444-25AC-1F99-D8A4-83211E09538C}"/>
              </a:ext>
            </a:extLst>
          </p:cNvPr>
          <p:cNvSpPr>
            <a:spLocks noGrp="1"/>
          </p:cNvSpPr>
          <p:nvPr>
            <p:ph type="title"/>
          </p:nvPr>
        </p:nvSpPr>
        <p:spPr/>
        <p:txBody>
          <a:bodyPr>
            <a:noAutofit/>
          </a:bodyPr>
          <a:lstStyle/>
          <a:p>
            <a:r>
              <a:rPr lang="en-US" sz="2000" b="1" dirty="0"/>
              <a:t>Case Study: Netflix – Hybrid Cloud for Streaming &amp; Operations</a:t>
            </a:r>
          </a:p>
        </p:txBody>
      </p:sp>
      <p:sp>
        <p:nvSpPr>
          <p:cNvPr id="3" name="Text Placeholder 2">
            <a:extLst>
              <a:ext uri="{FF2B5EF4-FFF2-40B4-BE49-F238E27FC236}">
                <a16:creationId xmlns:a16="http://schemas.microsoft.com/office/drawing/2014/main" id="{13C0457E-874C-5872-AD57-61435FA40CBC}"/>
              </a:ext>
            </a:extLst>
          </p:cNvPr>
          <p:cNvSpPr>
            <a:spLocks noGrp="1"/>
          </p:cNvSpPr>
          <p:nvPr>
            <p:ph type="body" idx="1"/>
          </p:nvPr>
        </p:nvSpPr>
        <p:spPr/>
        <p:txBody>
          <a:bodyPr/>
          <a:lstStyle/>
          <a:p>
            <a:r>
              <a:rPr lang="en-US" b="1" dirty="0"/>
              <a:t>Background</a:t>
            </a:r>
          </a:p>
          <a:p>
            <a:r>
              <a:rPr lang="en-US" dirty="0"/>
              <a:t>Netflix uses </a:t>
            </a:r>
            <a:r>
              <a:rPr lang="en-US" b="1" dirty="0"/>
              <a:t>AWS (public cloud)</a:t>
            </a:r>
            <a:r>
              <a:rPr lang="en-US" dirty="0"/>
              <a:t> for its streaming platform and </a:t>
            </a:r>
            <a:r>
              <a:rPr lang="en-US" b="1" dirty="0"/>
              <a:t>its own private data centers</a:t>
            </a:r>
            <a:r>
              <a:rPr lang="en-US" dirty="0"/>
              <a:t> for content encoding, editing, and internal workloads.</a:t>
            </a:r>
          </a:p>
          <a:p>
            <a:pPr marL="114300" indent="0">
              <a:buNone/>
            </a:pPr>
            <a:r>
              <a:rPr lang="en-US" b="1" dirty="0"/>
              <a:t>Why Hybrid Cloud?</a:t>
            </a:r>
          </a:p>
          <a:p>
            <a:r>
              <a:rPr lang="en-US" b="1" dirty="0"/>
              <a:t>Global Scalability</a:t>
            </a:r>
            <a:r>
              <a:rPr lang="en-US" dirty="0"/>
              <a:t> – AWS allows Netflix to serve millions of viewers worldwide without owning all infrastructure.</a:t>
            </a:r>
          </a:p>
          <a:p>
            <a:r>
              <a:rPr lang="en-US" b="1" dirty="0"/>
              <a:t>Content Security</a:t>
            </a:r>
            <a:r>
              <a:rPr lang="en-US" dirty="0"/>
              <a:t> – Sensitive, unreleased video content is processed in Netflix’s private cloud to prevent leaks.</a:t>
            </a:r>
          </a:p>
          <a:p>
            <a:r>
              <a:rPr lang="en-US" b="1" dirty="0"/>
              <a:t>Disaster Recovery</a:t>
            </a:r>
            <a:r>
              <a:rPr lang="en-US" dirty="0"/>
              <a:t> – Public cloud ensures service continuity if private systems fail.</a:t>
            </a:r>
          </a:p>
          <a:p>
            <a:endParaRPr lang="en-US" dirty="0"/>
          </a:p>
        </p:txBody>
      </p:sp>
    </p:spTree>
    <p:extLst>
      <p:ext uri="{BB962C8B-B14F-4D97-AF65-F5344CB8AC3E}">
        <p14:creationId xmlns:p14="http://schemas.microsoft.com/office/powerpoint/2010/main" val="5957737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64A4B6-9B57-5309-02F2-78906DBD6EC2}"/>
              </a:ext>
            </a:extLst>
          </p:cNvPr>
          <p:cNvSpPr>
            <a:spLocks noGrp="1"/>
          </p:cNvSpPr>
          <p:nvPr>
            <p:ph type="body" idx="1"/>
          </p:nvPr>
        </p:nvSpPr>
        <p:spPr>
          <a:xfrm>
            <a:off x="311700" y="209227"/>
            <a:ext cx="8520600" cy="4359573"/>
          </a:xfrm>
        </p:spPr>
        <p:txBody>
          <a:bodyPr/>
          <a:lstStyle/>
          <a:p>
            <a:pPr marL="114300" indent="0">
              <a:buNone/>
            </a:pPr>
            <a:r>
              <a:rPr lang="en-US" b="1" dirty="0"/>
              <a:t>Implementation</a:t>
            </a:r>
          </a:p>
          <a:p>
            <a:r>
              <a:rPr lang="en-US" b="1" dirty="0"/>
              <a:t>Private Cloud</a:t>
            </a:r>
            <a:r>
              <a:rPr lang="en-US" dirty="0"/>
              <a:t> – Used in-house for video production, editing, and encoding.</a:t>
            </a:r>
          </a:p>
          <a:p>
            <a:r>
              <a:rPr lang="en-US" b="1" dirty="0"/>
              <a:t>Public Cloud (AWS)</a:t>
            </a:r>
            <a:r>
              <a:rPr lang="en-US" dirty="0"/>
              <a:t> – Hosts the user-facing streaming service, recommendation algorithms, and analytics.</a:t>
            </a:r>
          </a:p>
          <a:p>
            <a:r>
              <a:rPr lang="en-US" b="1" dirty="0"/>
              <a:t>Data Flow</a:t>
            </a:r>
            <a:r>
              <a:rPr lang="en-US" dirty="0"/>
              <a:t> – Once content is ready, it’s uploaded securely to AWS for global distribution.</a:t>
            </a:r>
          </a:p>
          <a:p>
            <a:endParaRPr lang="en-US" dirty="0"/>
          </a:p>
          <a:p>
            <a:pPr marL="114300" indent="0">
              <a:buNone/>
            </a:pPr>
            <a:r>
              <a:rPr lang="en-US" b="1" dirty="0"/>
              <a:t>Advantages</a:t>
            </a:r>
          </a:p>
          <a:p>
            <a:r>
              <a:rPr lang="en-US" b="1" dirty="0"/>
              <a:t>Best of Both Worlds</a:t>
            </a:r>
            <a:r>
              <a:rPr lang="en-US" dirty="0"/>
              <a:t> – Public cloud scalability + private cloud security.</a:t>
            </a:r>
          </a:p>
          <a:p>
            <a:r>
              <a:rPr lang="en-US" b="1" dirty="0"/>
              <a:t>Cost-Effective</a:t>
            </a:r>
            <a:r>
              <a:rPr lang="en-US" dirty="0"/>
              <a:t> – Use expensive private infrastructure only where necessary.</a:t>
            </a:r>
          </a:p>
          <a:p>
            <a:r>
              <a:rPr lang="en-US" b="1" dirty="0"/>
              <a:t>Improved Reliability</a:t>
            </a:r>
            <a:r>
              <a:rPr lang="en-US" dirty="0"/>
              <a:t> – Failover between environments.</a:t>
            </a:r>
          </a:p>
          <a:p>
            <a:endParaRPr lang="en-US" dirty="0"/>
          </a:p>
          <a:p>
            <a:endParaRPr lang="en-US" dirty="0"/>
          </a:p>
        </p:txBody>
      </p:sp>
    </p:spTree>
    <p:extLst>
      <p:ext uri="{BB962C8B-B14F-4D97-AF65-F5344CB8AC3E}">
        <p14:creationId xmlns:p14="http://schemas.microsoft.com/office/powerpoint/2010/main" val="12771193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71EE0-059D-5CCD-9988-982D5D607FAF}"/>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1E20DC02-F001-ECF1-D2FD-5139A277058A}"/>
              </a:ext>
            </a:extLst>
          </p:cNvPr>
          <p:cNvSpPr>
            <a:spLocks noGrp="1"/>
          </p:cNvSpPr>
          <p:nvPr>
            <p:ph type="body" idx="1"/>
          </p:nvPr>
        </p:nvSpPr>
        <p:spPr/>
        <p:txBody>
          <a:bodyPr/>
          <a:lstStyle/>
          <a:p>
            <a:pPr marL="114300" indent="0">
              <a:buNone/>
            </a:pPr>
            <a:r>
              <a:rPr lang="en-US" b="1" dirty="0"/>
              <a:t>Disadvantages</a:t>
            </a:r>
          </a:p>
          <a:p>
            <a:pPr>
              <a:lnSpc>
                <a:spcPct val="150000"/>
              </a:lnSpc>
            </a:pPr>
            <a:r>
              <a:rPr lang="en-US" b="1" dirty="0"/>
              <a:t>Complex Management</a:t>
            </a:r>
            <a:r>
              <a:rPr lang="en-US" dirty="0"/>
              <a:t> – Requires integration between two infrastructures.</a:t>
            </a:r>
          </a:p>
          <a:p>
            <a:pPr>
              <a:lnSpc>
                <a:spcPct val="150000"/>
              </a:lnSpc>
            </a:pPr>
            <a:r>
              <a:rPr lang="en-US" b="1" dirty="0"/>
              <a:t>Security Challenges</a:t>
            </a:r>
            <a:r>
              <a:rPr lang="en-US" dirty="0"/>
              <a:t> – Data movement between environments must be secured.</a:t>
            </a:r>
          </a:p>
          <a:p>
            <a:pPr>
              <a:lnSpc>
                <a:spcPct val="150000"/>
              </a:lnSpc>
            </a:pPr>
            <a:r>
              <a:rPr lang="en-US" b="1" dirty="0"/>
              <a:t>Skill Requirements</a:t>
            </a:r>
            <a:r>
              <a:rPr lang="en-US" dirty="0"/>
              <a:t> – Staff must manage multiple cloud systems.</a:t>
            </a:r>
          </a:p>
          <a:p>
            <a:endParaRPr lang="en-US" dirty="0"/>
          </a:p>
        </p:txBody>
      </p:sp>
    </p:spTree>
    <p:extLst>
      <p:ext uri="{BB962C8B-B14F-4D97-AF65-F5344CB8AC3E}">
        <p14:creationId xmlns:p14="http://schemas.microsoft.com/office/powerpoint/2010/main" val="3955726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6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63" name="Google Shape;363;p6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64" name="Google Shape;364;p61"/>
          <p:cNvPicPr preferRelativeResize="0"/>
          <p:nvPr/>
        </p:nvPicPr>
        <p:blipFill>
          <a:blip r:embed="rId3">
            <a:alphaModFix/>
          </a:blip>
          <a:stretch>
            <a:fillRect/>
          </a:stretch>
        </p:blipFill>
        <p:spPr>
          <a:xfrm>
            <a:off x="311700" y="0"/>
            <a:ext cx="8157449" cy="5143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 Drivers to Adopting the Cloud</a:t>
            </a:r>
            <a:endParaRPr/>
          </a:p>
        </p:txBody>
      </p:sp>
      <p:sp>
        <p:nvSpPr>
          <p:cNvPr id="370" name="Google Shape;370;p6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342900">
              <a:buFont typeface="+mj-lt"/>
              <a:buAutoNum type="arabicPeriod"/>
            </a:pPr>
            <a:r>
              <a:rPr lang="en" dirty="0"/>
              <a:t>Small Initial Investment and Low Ongoing Costs</a:t>
            </a:r>
            <a:endParaRPr dirty="0"/>
          </a:p>
          <a:p>
            <a:pPr marL="342900">
              <a:spcBef>
                <a:spcPts val="1200"/>
              </a:spcBef>
              <a:buFont typeface="+mj-lt"/>
              <a:buAutoNum type="arabicPeriod"/>
            </a:pPr>
            <a:r>
              <a:rPr lang="en" dirty="0"/>
              <a:t>Economies of Scale</a:t>
            </a:r>
            <a:endParaRPr dirty="0"/>
          </a:p>
          <a:p>
            <a:pPr marL="342900">
              <a:spcBef>
                <a:spcPts val="1200"/>
              </a:spcBef>
              <a:buFont typeface="+mj-lt"/>
              <a:buAutoNum type="arabicPeriod"/>
            </a:pPr>
            <a:r>
              <a:rPr lang="en" dirty="0"/>
              <a:t>Open Standards</a:t>
            </a:r>
            <a:endParaRPr dirty="0"/>
          </a:p>
          <a:p>
            <a:pPr marL="342900">
              <a:spcBef>
                <a:spcPts val="1200"/>
              </a:spcBef>
              <a:spcAft>
                <a:spcPts val="1200"/>
              </a:spcAft>
              <a:buFont typeface="+mj-lt"/>
              <a:buAutoNum type="arabicPeriod"/>
            </a:pPr>
            <a:r>
              <a:rPr lang="en" dirty="0"/>
              <a:t>Sustainability</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0" name="Google Shape;100;p1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b="1" dirty="0"/>
              <a:t>Multitenancy (shared resources)</a:t>
            </a:r>
            <a:endParaRPr b="1" dirty="0"/>
          </a:p>
          <a:p>
            <a:pPr marL="457200" lvl="0" indent="0" algn="l" rtl="0">
              <a:spcBef>
                <a:spcPts val="1200"/>
              </a:spcBef>
              <a:spcAft>
                <a:spcPts val="0"/>
              </a:spcAft>
              <a:buNone/>
            </a:pPr>
            <a:r>
              <a:rPr lang="en" dirty="0"/>
              <a:t>Unlike previous computing models, which assumed dedicated resources (i.e., computing facilities dedicated to a single user or owner),</a:t>
            </a:r>
            <a:r>
              <a:rPr lang="en" b="1" dirty="0">
                <a:solidFill>
                  <a:srgbClr val="FF0000"/>
                </a:solidFill>
              </a:rPr>
              <a:t> Cloud computing is based on a business model in which resources are shared</a:t>
            </a:r>
            <a:r>
              <a:rPr lang="en" dirty="0"/>
              <a:t> (i.e., multiple users use the same resource) at the </a:t>
            </a:r>
            <a:r>
              <a:rPr lang="en" b="1" dirty="0"/>
              <a:t>network level, host level, and application level.</a:t>
            </a:r>
            <a:endParaRPr b="1" dirty="0"/>
          </a:p>
          <a:p>
            <a:pPr marL="0" lvl="0" indent="0" algn="l" rtl="0">
              <a:spcBef>
                <a:spcPts val="1200"/>
              </a:spcBef>
              <a:spcAft>
                <a:spcPts val="1200"/>
              </a:spcAft>
              <a:buNone/>
            </a:pP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6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ct val="57558"/>
              <a:buFont typeface="Arial"/>
              <a:buNone/>
            </a:pPr>
            <a:r>
              <a:rPr lang="en" sz="1911" b="1" dirty="0"/>
              <a:t>Small Initial Investment and Low Ongoing Costs</a:t>
            </a:r>
            <a:endParaRPr sz="1911" b="1" dirty="0"/>
          </a:p>
          <a:p>
            <a:pPr marL="0" lvl="0" indent="0" algn="l" rtl="0">
              <a:spcBef>
                <a:spcPts val="1200"/>
              </a:spcBef>
              <a:spcAft>
                <a:spcPts val="0"/>
              </a:spcAft>
              <a:buNone/>
            </a:pPr>
            <a:endParaRPr dirty="0"/>
          </a:p>
        </p:txBody>
      </p:sp>
      <p:sp>
        <p:nvSpPr>
          <p:cNvPr id="376" name="Google Shape;376;p63"/>
          <p:cNvSpPr txBox="1">
            <a:spLocks noGrp="1"/>
          </p:cNvSpPr>
          <p:nvPr>
            <p:ph type="body" idx="1"/>
          </p:nvPr>
        </p:nvSpPr>
        <p:spPr>
          <a:xfrm>
            <a:off x="311700" y="1058225"/>
            <a:ext cx="8520600" cy="3846989"/>
          </a:xfrm>
          <a:prstGeom prst="rect">
            <a:avLst/>
          </a:prstGeom>
        </p:spPr>
        <p:txBody>
          <a:bodyPr spcFirstLastPara="1" wrap="square" lIns="91425" tIns="91425" rIns="91425" bIns="91425" anchor="t" anchorCtr="0">
            <a:normAutofit/>
          </a:bodyPr>
          <a:lstStyle/>
          <a:p>
            <a:r>
              <a:rPr lang="en-US" b="1" dirty="0"/>
              <a:t>Advantage: Small Initial Investment &amp; Low Ongoing Costs in Public Cloud</a:t>
            </a:r>
          </a:p>
          <a:p>
            <a:pPr marL="114300" indent="0">
              <a:buNone/>
            </a:pPr>
            <a:r>
              <a:rPr lang="en-US" b="1" dirty="0"/>
              <a:t>1. No Capital Expenditure (</a:t>
            </a:r>
            <a:r>
              <a:rPr lang="en-US" b="1" dirty="0" err="1"/>
              <a:t>CapEx</a:t>
            </a:r>
            <a:r>
              <a:rPr lang="en-US" b="1" dirty="0"/>
              <a:t>)</a:t>
            </a:r>
          </a:p>
          <a:p>
            <a:r>
              <a:rPr lang="en-US" dirty="0"/>
              <a:t>In public cloud, companies don’t need to buy </a:t>
            </a:r>
            <a:r>
              <a:rPr lang="en-US" b="1" dirty="0"/>
              <a:t>hardware, software, or networking equipment</a:t>
            </a:r>
            <a:r>
              <a:rPr lang="en-US" dirty="0"/>
              <a:t>.</a:t>
            </a:r>
          </a:p>
          <a:p>
            <a:r>
              <a:rPr lang="en-US" dirty="0"/>
              <a:t>Eliminates expenses for </a:t>
            </a:r>
            <a:r>
              <a:rPr lang="en-US" b="1" dirty="0"/>
              <a:t>servers, storage systems, and IT infrastructure setup</a:t>
            </a:r>
            <a:r>
              <a:rPr lang="en-US" dirty="0"/>
              <a:t>.</a:t>
            </a:r>
          </a:p>
          <a:p>
            <a:r>
              <a:rPr lang="en-US" dirty="0"/>
              <a:t>Reduces the need for </a:t>
            </a:r>
            <a:r>
              <a:rPr lang="en-US" b="1" dirty="0"/>
              <a:t>large IT teams</a:t>
            </a:r>
            <a:r>
              <a:rPr lang="en-US" dirty="0"/>
              <a:t> to manage infrastructure.</a:t>
            </a:r>
          </a:p>
          <a:p>
            <a:pPr marL="114300" indent="0">
              <a:buNone/>
            </a:pPr>
            <a:r>
              <a:rPr lang="en-US" b="1" dirty="0"/>
              <a:t>2. Usage-Based Billing (Pay-as-You-Go)</a:t>
            </a:r>
          </a:p>
          <a:p>
            <a:r>
              <a:rPr lang="en-US" dirty="0"/>
              <a:t>Charges are based on </a:t>
            </a:r>
            <a:r>
              <a:rPr lang="en-US" b="1" dirty="0"/>
              <a:t>actual consumption</a:t>
            </a:r>
            <a:r>
              <a:rPr lang="en-US" dirty="0"/>
              <a:t> (compute hours, storage space, bandwidth, etc.).</a:t>
            </a:r>
          </a:p>
          <a:p>
            <a:r>
              <a:rPr lang="en-US" dirty="0"/>
              <a:t>No fixed monthly costs for unused capacity.</a:t>
            </a:r>
          </a:p>
          <a:p>
            <a:r>
              <a:rPr lang="en-US" dirty="0"/>
              <a:t>Aligns costs with demand — cheaper in low-usage periods.</a:t>
            </a:r>
          </a:p>
          <a:p>
            <a:pPr marL="0" lvl="0" indent="0" algn="l" rtl="0">
              <a:spcBef>
                <a:spcPts val="1200"/>
              </a:spcBef>
              <a:spcAft>
                <a:spcPts val="1200"/>
              </a:spcAft>
              <a:buNone/>
            </a:pPr>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A6ABB1-B8F3-9140-6BA4-8B2997898D13}"/>
              </a:ext>
            </a:extLst>
          </p:cNvPr>
          <p:cNvSpPr>
            <a:spLocks noGrp="1"/>
          </p:cNvSpPr>
          <p:nvPr>
            <p:ph type="body" idx="1"/>
          </p:nvPr>
        </p:nvSpPr>
        <p:spPr>
          <a:xfrm>
            <a:off x="311700" y="162732"/>
            <a:ext cx="8520600" cy="4406068"/>
          </a:xfrm>
        </p:spPr>
        <p:txBody>
          <a:bodyPr>
            <a:normAutofit/>
          </a:bodyPr>
          <a:lstStyle/>
          <a:p>
            <a:pPr marL="114300" indent="0">
              <a:buNone/>
            </a:pPr>
            <a:r>
              <a:rPr lang="en-US" b="1" dirty="0"/>
              <a:t>3. Lower Barrier to Entry</a:t>
            </a:r>
          </a:p>
          <a:p>
            <a:r>
              <a:rPr lang="en-US" dirty="0"/>
              <a:t>Startups and small businesses can launch without </a:t>
            </a:r>
            <a:r>
              <a:rPr lang="en-US" b="1" dirty="0"/>
              <a:t>huge upfront investments</a:t>
            </a:r>
            <a:r>
              <a:rPr lang="en-US" dirty="0"/>
              <a:t>.</a:t>
            </a:r>
          </a:p>
          <a:p>
            <a:r>
              <a:rPr lang="en-US" dirty="0"/>
              <a:t>Makes enterprise-grade computing accessible to smaller organizations.</a:t>
            </a:r>
          </a:p>
          <a:p>
            <a:pPr marL="114300" indent="0">
              <a:buNone/>
            </a:pPr>
            <a:r>
              <a:rPr lang="en-US" b="1" dirty="0"/>
              <a:t>4. Flexible Contract Terms</a:t>
            </a:r>
          </a:p>
          <a:p>
            <a:r>
              <a:rPr lang="en-US" dirty="0"/>
              <a:t>Many providers allow </a:t>
            </a:r>
            <a:r>
              <a:rPr lang="en-US" b="1" dirty="0"/>
              <a:t>short-term or on-demand contracts</a:t>
            </a:r>
            <a:r>
              <a:rPr lang="en-US" dirty="0"/>
              <a:t>.</a:t>
            </a:r>
          </a:p>
          <a:p>
            <a:r>
              <a:rPr lang="en-US" dirty="0"/>
              <a:t>Contracts can be </a:t>
            </a:r>
            <a:r>
              <a:rPr lang="en-US" b="1" dirty="0"/>
              <a:t>terminated or scaled down</a:t>
            </a:r>
            <a:r>
              <a:rPr lang="en-US" dirty="0"/>
              <a:t> in times of hardship.</a:t>
            </a:r>
          </a:p>
          <a:p>
            <a:r>
              <a:rPr lang="en-US" dirty="0"/>
              <a:t>Helps manage budgets more efficiently.</a:t>
            </a:r>
          </a:p>
          <a:p>
            <a:pPr marL="114300" indent="0">
              <a:buNone/>
            </a:pPr>
            <a:r>
              <a:rPr lang="en-US" b="1" dirty="0"/>
              <a:t>Example</a:t>
            </a:r>
            <a:br>
              <a:rPr lang="en-US" dirty="0"/>
            </a:br>
            <a:r>
              <a:rPr lang="en-US" dirty="0"/>
              <a:t>A small e-commerce startup uses </a:t>
            </a:r>
            <a:r>
              <a:rPr lang="en-US" b="1" dirty="0"/>
              <a:t>AWS EC2 instances</a:t>
            </a:r>
            <a:r>
              <a:rPr lang="en-US" dirty="0"/>
              <a:t> to run its website:</a:t>
            </a:r>
          </a:p>
          <a:p>
            <a:r>
              <a:rPr lang="en-US" dirty="0"/>
              <a:t>Instead of buying ₹20 lakh worth of servers, it rents cloud capacity for ₹10,000/month.</a:t>
            </a:r>
          </a:p>
          <a:p>
            <a:r>
              <a:rPr lang="en-US" dirty="0"/>
              <a:t>During festive seasons, it scales up usage; in off-season, it reduces usage — paying only for what’s consumed.</a:t>
            </a:r>
          </a:p>
          <a:p>
            <a:endParaRPr lang="en-US" dirty="0"/>
          </a:p>
          <a:p>
            <a:endParaRPr lang="en-US" dirty="0"/>
          </a:p>
        </p:txBody>
      </p:sp>
    </p:spTree>
    <p:extLst>
      <p:ext uri="{BB962C8B-B14F-4D97-AF65-F5344CB8AC3E}">
        <p14:creationId xmlns:p14="http://schemas.microsoft.com/office/powerpoint/2010/main" val="2738968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ct val="61111"/>
              <a:buFont typeface="Arial"/>
              <a:buNone/>
            </a:pPr>
            <a:r>
              <a:rPr lang="en" sz="2400" b="1" dirty="0"/>
              <a:t>Economies of Scale</a:t>
            </a:r>
            <a:endParaRPr sz="3600" b="1" dirty="0"/>
          </a:p>
        </p:txBody>
      </p:sp>
      <p:sp>
        <p:nvSpPr>
          <p:cNvPr id="382" name="Google Shape;382;p64"/>
          <p:cNvSpPr txBox="1">
            <a:spLocks noGrp="1"/>
          </p:cNvSpPr>
          <p:nvPr>
            <p:ph type="body" idx="1"/>
          </p:nvPr>
        </p:nvSpPr>
        <p:spPr>
          <a:xfrm>
            <a:off x="311700" y="850200"/>
            <a:ext cx="8520600" cy="3718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endParaRPr dirty="0"/>
          </a:p>
          <a:p>
            <a:pPr marL="457200" lvl="0" indent="-342900" algn="l" rtl="0">
              <a:lnSpc>
                <a:spcPct val="150000"/>
              </a:lnSpc>
              <a:spcBef>
                <a:spcPts val="1200"/>
              </a:spcBef>
              <a:spcAft>
                <a:spcPts val="0"/>
              </a:spcAft>
              <a:buSzPts val="1800"/>
              <a:buChar char="●"/>
            </a:pPr>
            <a:r>
              <a:rPr lang="en" dirty="0"/>
              <a:t>Most development </a:t>
            </a:r>
            <a:r>
              <a:rPr lang="en" dirty="0">
                <a:solidFill>
                  <a:srgbClr val="FF0000"/>
                </a:solidFill>
              </a:rPr>
              <a:t>projects have a sizing phase</a:t>
            </a:r>
            <a:r>
              <a:rPr lang="en" dirty="0"/>
              <a:t> during which one attempts to </a:t>
            </a:r>
            <a:r>
              <a:rPr lang="en" dirty="0">
                <a:solidFill>
                  <a:srgbClr val="FF0000"/>
                </a:solidFill>
              </a:rPr>
              <a:t>calculate the storage, processing power, and memory requirements during development, testing, and production</a:t>
            </a:r>
            <a:r>
              <a:rPr lang="en" dirty="0"/>
              <a:t>. </a:t>
            </a:r>
            <a:endParaRPr dirty="0"/>
          </a:p>
          <a:p>
            <a:pPr marL="457200" lvl="0" indent="-342900" algn="l" rtl="0">
              <a:lnSpc>
                <a:spcPct val="150000"/>
              </a:lnSpc>
              <a:spcBef>
                <a:spcPts val="0"/>
              </a:spcBef>
              <a:spcAft>
                <a:spcPts val="0"/>
              </a:spcAft>
              <a:buSzPts val="1800"/>
              <a:buChar char="●"/>
            </a:pPr>
            <a:r>
              <a:rPr lang="en" dirty="0"/>
              <a:t>It is often difficult to make </a:t>
            </a:r>
            <a:r>
              <a:rPr lang="en" dirty="0">
                <a:solidFill>
                  <a:srgbClr val="FF0000"/>
                </a:solidFill>
              </a:rPr>
              <a:t>accurate estimates; under- or overestimating </a:t>
            </a:r>
            <a:r>
              <a:rPr lang="en" dirty="0"/>
              <a:t>these calculations is typical. </a:t>
            </a:r>
            <a:endParaRPr dirty="0"/>
          </a:p>
          <a:p>
            <a:pPr marL="457200" lvl="0" indent="-342900" algn="l" rtl="0">
              <a:lnSpc>
                <a:spcPct val="150000"/>
              </a:lnSpc>
              <a:spcBef>
                <a:spcPts val="0"/>
              </a:spcBef>
              <a:spcAft>
                <a:spcPts val="0"/>
              </a:spcAft>
              <a:buSzPts val="1800"/>
              <a:buChar char="●"/>
            </a:pPr>
            <a:r>
              <a:rPr lang="en" dirty="0"/>
              <a:t>The lead time for acquiring the equipment to support these estimates can sometimes be lengthy, thus adding to the time necessary to complete the project</a:t>
            </a:r>
            <a:endParaRPr dirty="0"/>
          </a:p>
          <a:p>
            <a:pPr marL="0" lvl="0" indent="0" algn="l" rtl="0">
              <a:spcBef>
                <a:spcPts val="1200"/>
              </a:spcBef>
              <a:spcAft>
                <a:spcPts val="1200"/>
              </a:spcAft>
              <a:buNone/>
            </a:pPr>
            <a:endParaRPr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88" name="Google Shape;388;p6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With the flexibility that cloud computing solutions offer, companies can acquire computing and development services as needed and on demand, which means development projects are less at risk of missing deadlines and dealing with the unknown</a:t>
            </a:r>
            <a:endParaRPr/>
          </a:p>
          <a:p>
            <a:pPr marL="0" lvl="0" indent="0" algn="l" rtl="0">
              <a:spcBef>
                <a:spcPts val="1200"/>
              </a:spcBef>
              <a:spcAft>
                <a:spcPts val="120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9BF5-742D-5322-C3DD-C03D95D0A8E9}"/>
              </a:ext>
            </a:extLst>
          </p:cNvPr>
          <p:cNvSpPr>
            <a:spLocks noGrp="1"/>
          </p:cNvSpPr>
          <p:nvPr>
            <p:ph type="title"/>
          </p:nvPr>
        </p:nvSpPr>
        <p:spPr/>
        <p:txBody>
          <a:bodyPr>
            <a:normAutofit fontScale="90000"/>
          </a:bodyPr>
          <a:lstStyle/>
          <a:p>
            <a:r>
              <a:rPr lang="en-US" sz="2200" b="1" dirty="0">
                <a:solidFill>
                  <a:srgbClr val="FF0000"/>
                </a:solidFill>
              </a:rPr>
              <a:t>Case Study: Resource Sizing Challenge Solved with Cloud Computing</a:t>
            </a:r>
            <a:br>
              <a:rPr lang="en-US" b="1" dirty="0"/>
            </a:br>
            <a:br>
              <a:rPr lang="en-US" b="1" dirty="0"/>
            </a:br>
            <a:endParaRPr lang="en-US" dirty="0"/>
          </a:p>
        </p:txBody>
      </p:sp>
      <p:sp>
        <p:nvSpPr>
          <p:cNvPr id="3" name="Text Placeholder 2">
            <a:extLst>
              <a:ext uri="{FF2B5EF4-FFF2-40B4-BE49-F238E27FC236}">
                <a16:creationId xmlns:a16="http://schemas.microsoft.com/office/drawing/2014/main" id="{962A454F-0412-1DEC-C8CD-4E3847506265}"/>
              </a:ext>
            </a:extLst>
          </p:cNvPr>
          <p:cNvSpPr>
            <a:spLocks noGrp="1"/>
          </p:cNvSpPr>
          <p:nvPr>
            <p:ph type="body" idx="1"/>
          </p:nvPr>
        </p:nvSpPr>
        <p:spPr>
          <a:xfrm>
            <a:off x="311700" y="1193370"/>
            <a:ext cx="8520600" cy="3375430"/>
          </a:xfrm>
        </p:spPr>
        <p:txBody>
          <a:bodyPr>
            <a:normAutofit lnSpcReduction="10000"/>
          </a:bodyPr>
          <a:lstStyle/>
          <a:p>
            <a:pPr>
              <a:lnSpc>
                <a:spcPct val="150000"/>
              </a:lnSpc>
            </a:pPr>
            <a:r>
              <a:rPr lang="en-US" dirty="0"/>
              <a:t>A </a:t>
            </a:r>
            <a:r>
              <a:rPr lang="en-US" b="1" dirty="0"/>
              <a:t>mid-sized healthcare analytics company</a:t>
            </a:r>
            <a:r>
              <a:rPr lang="en-US" dirty="0"/>
              <a:t> was developing a new patient data analytics platform.</a:t>
            </a:r>
            <a:br>
              <a:rPr lang="en-US" dirty="0"/>
            </a:br>
            <a:r>
              <a:rPr lang="en-US" dirty="0"/>
              <a:t>During the </a:t>
            </a:r>
            <a:r>
              <a:rPr lang="en-US" b="1" dirty="0"/>
              <a:t>sizing phase</a:t>
            </a:r>
            <a:r>
              <a:rPr lang="en-US" dirty="0"/>
              <a:t>, the IT team struggled to estimate:</a:t>
            </a:r>
          </a:p>
          <a:p>
            <a:pPr>
              <a:lnSpc>
                <a:spcPct val="150000"/>
              </a:lnSpc>
            </a:pPr>
            <a:r>
              <a:rPr lang="en-US" dirty="0">
                <a:solidFill>
                  <a:srgbClr val="FF0000"/>
                </a:solidFill>
              </a:rPr>
              <a:t>Storage requirements for patient records.</a:t>
            </a:r>
          </a:p>
          <a:p>
            <a:pPr>
              <a:lnSpc>
                <a:spcPct val="150000"/>
              </a:lnSpc>
            </a:pPr>
            <a:r>
              <a:rPr lang="en-US" dirty="0">
                <a:solidFill>
                  <a:srgbClr val="FF0000"/>
                </a:solidFill>
              </a:rPr>
              <a:t>Processing power for complex analytics.</a:t>
            </a:r>
          </a:p>
          <a:p>
            <a:pPr>
              <a:lnSpc>
                <a:spcPct val="150000"/>
              </a:lnSpc>
            </a:pPr>
            <a:r>
              <a:rPr lang="en-US" dirty="0">
                <a:solidFill>
                  <a:srgbClr val="FF0000"/>
                </a:solidFill>
              </a:rPr>
              <a:t>Memory needs for real-time dashboards</a:t>
            </a:r>
            <a:r>
              <a:rPr lang="en-US" dirty="0"/>
              <a:t>.</a:t>
            </a:r>
          </a:p>
          <a:p>
            <a:pPr>
              <a:lnSpc>
                <a:spcPct val="150000"/>
              </a:lnSpc>
            </a:pPr>
            <a:r>
              <a:rPr lang="en-US" dirty="0"/>
              <a:t>Their estimates varied widely between </a:t>
            </a:r>
            <a:r>
              <a:rPr lang="en-US" b="1" dirty="0"/>
              <a:t>development, testing, and production phases</a:t>
            </a:r>
            <a:r>
              <a:rPr lang="en-US" dirty="0"/>
              <a:t>.</a:t>
            </a:r>
          </a:p>
          <a:p>
            <a:endParaRPr lang="en-US" dirty="0"/>
          </a:p>
        </p:txBody>
      </p:sp>
    </p:spTree>
    <p:extLst>
      <p:ext uri="{BB962C8B-B14F-4D97-AF65-F5344CB8AC3E}">
        <p14:creationId xmlns:p14="http://schemas.microsoft.com/office/powerpoint/2010/main" val="2200908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AD934D-7315-78A5-2C2B-59193DCE1DC9}"/>
              </a:ext>
            </a:extLst>
          </p:cNvPr>
          <p:cNvSpPr>
            <a:spLocks noGrp="1"/>
          </p:cNvSpPr>
          <p:nvPr>
            <p:ph type="body" idx="1"/>
          </p:nvPr>
        </p:nvSpPr>
        <p:spPr>
          <a:xfrm>
            <a:off x="311700" y="216976"/>
            <a:ext cx="8520600" cy="4351824"/>
          </a:xfrm>
        </p:spPr>
        <p:txBody>
          <a:bodyPr/>
          <a:lstStyle/>
          <a:p>
            <a:pPr marL="114300" indent="0">
              <a:buNone/>
            </a:pPr>
            <a:r>
              <a:rPr lang="en-US" b="1" dirty="0"/>
              <a:t>Problem in Traditional On-Premises Setup</a:t>
            </a:r>
          </a:p>
          <a:p>
            <a:r>
              <a:rPr lang="en-US" dirty="0"/>
              <a:t>If they </a:t>
            </a:r>
            <a:r>
              <a:rPr lang="en-US" b="1" dirty="0"/>
              <a:t>underestimated</a:t>
            </a:r>
            <a:r>
              <a:rPr lang="en-US" dirty="0"/>
              <a:t> resources → the system would crash under heavy workloads.</a:t>
            </a:r>
          </a:p>
          <a:p>
            <a:r>
              <a:rPr lang="en-US" dirty="0"/>
              <a:t>If they </a:t>
            </a:r>
            <a:r>
              <a:rPr lang="en-US" b="1" dirty="0"/>
              <a:t>overestimated</a:t>
            </a:r>
            <a:r>
              <a:rPr lang="en-US" dirty="0"/>
              <a:t> → the company would waste money on unused servers.</a:t>
            </a:r>
          </a:p>
          <a:p>
            <a:r>
              <a:rPr lang="en-US" b="1" dirty="0"/>
              <a:t>Lead time</a:t>
            </a:r>
            <a:r>
              <a:rPr lang="en-US" dirty="0"/>
              <a:t> for purchasing and configuring hardware was </a:t>
            </a:r>
            <a:r>
              <a:rPr lang="en-US" b="1" dirty="0"/>
              <a:t>6–8 weeks</a:t>
            </a:r>
            <a:r>
              <a:rPr lang="en-US" dirty="0"/>
              <a:t>, delaying the project timeline.</a:t>
            </a:r>
          </a:p>
          <a:p>
            <a:endParaRPr lang="en-US" dirty="0"/>
          </a:p>
          <a:p>
            <a:pPr marL="114300" indent="0">
              <a:buNone/>
            </a:pPr>
            <a:r>
              <a:rPr lang="en-US" b="1" dirty="0"/>
              <a:t>Cloud-Based Solution</a:t>
            </a:r>
          </a:p>
          <a:p>
            <a:r>
              <a:rPr lang="en-US" dirty="0"/>
              <a:t>They adopted </a:t>
            </a:r>
            <a:r>
              <a:rPr lang="en-US" b="1" dirty="0"/>
              <a:t>Microsoft Azure</a:t>
            </a:r>
            <a:r>
              <a:rPr lang="en-US" dirty="0"/>
              <a:t> as a </a:t>
            </a:r>
            <a:r>
              <a:rPr lang="en-US" b="1" dirty="0"/>
              <a:t>public cloud platform</a:t>
            </a:r>
            <a:r>
              <a:rPr lang="en-US" dirty="0"/>
              <a:t>:</a:t>
            </a:r>
          </a:p>
          <a:p>
            <a:r>
              <a:rPr lang="en-US" b="1" dirty="0"/>
              <a:t>On-demand provisioning</a:t>
            </a:r>
            <a:r>
              <a:rPr lang="en-US" dirty="0"/>
              <a:t> of virtual machines for development and testing.</a:t>
            </a:r>
          </a:p>
          <a:p>
            <a:r>
              <a:rPr lang="en-US" b="1" dirty="0"/>
              <a:t>Auto-scaling</a:t>
            </a:r>
            <a:r>
              <a:rPr lang="en-US" dirty="0"/>
              <a:t> to handle spikes during production without manual intervention.</a:t>
            </a:r>
          </a:p>
          <a:p>
            <a:r>
              <a:rPr lang="en-US" b="1" dirty="0"/>
              <a:t>Pay-as-you-go billing</a:t>
            </a:r>
            <a:r>
              <a:rPr lang="en-US" dirty="0"/>
              <a:t> so they only paid for extra resources when needed.</a:t>
            </a:r>
          </a:p>
          <a:p>
            <a:endParaRPr lang="en-US" dirty="0"/>
          </a:p>
          <a:p>
            <a:endParaRPr lang="en-US" dirty="0"/>
          </a:p>
        </p:txBody>
      </p:sp>
    </p:spTree>
    <p:extLst>
      <p:ext uri="{BB962C8B-B14F-4D97-AF65-F5344CB8AC3E}">
        <p14:creationId xmlns:p14="http://schemas.microsoft.com/office/powerpoint/2010/main" val="22839638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38191-10BA-B6A5-E308-DBEAE75CE06A}"/>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D3ED404A-7A03-9114-58B1-9AA0BA4955C6}"/>
              </a:ext>
            </a:extLst>
          </p:cNvPr>
          <p:cNvSpPr>
            <a:spLocks noGrp="1"/>
          </p:cNvSpPr>
          <p:nvPr>
            <p:ph type="body" idx="1"/>
          </p:nvPr>
        </p:nvSpPr>
        <p:spPr/>
        <p:txBody>
          <a:bodyPr/>
          <a:lstStyle/>
          <a:p>
            <a:pPr marL="114300" indent="0">
              <a:buNone/>
            </a:pPr>
            <a:r>
              <a:rPr lang="en-US" b="1" dirty="0"/>
              <a:t>Outcome</a:t>
            </a:r>
          </a:p>
          <a:p>
            <a:r>
              <a:rPr lang="en-US" dirty="0"/>
              <a:t>Development started </a:t>
            </a:r>
            <a:r>
              <a:rPr lang="en-US" b="1" dirty="0"/>
              <a:t>immediately</a:t>
            </a:r>
            <a:r>
              <a:rPr lang="en-US" dirty="0"/>
              <a:t> without waiting for hardware procurement.</a:t>
            </a:r>
          </a:p>
          <a:p>
            <a:r>
              <a:rPr lang="en-US" dirty="0"/>
              <a:t>No wasted investment on oversized infrastructure.</a:t>
            </a:r>
          </a:p>
          <a:p>
            <a:r>
              <a:rPr lang="en-US" dirty="0"/>
              <a:t>Production system scaled automatically during high-demand periods (e.g., government health reporting deadlines).</a:t>
            </a:r>
          </a:p>
          <a:p>
            <a:r>
              <a:rPr lang="en-US" dirty="0"/>
              <a:t>Project completion time reduced by </a:t>
            </a:r>
            <a:r>
              <a:rPr lang="en-US" b="1" dirty="0"/>
              <a:t>2 months</a:t>
            </a:r>
            <a:r>
              <a:rPr lang="en-US" dirty="0"/>
              <a:t> compared to initial estimates.</a:t>
            </a:r>
          </a:p>
          <a:p>
            <a:endParaRPr lang="en-US" dirty="0"/>
          </a:p>
        </p:txBody>
      </p:sp>
    </p:spTree>
    <p:extLst>
      <p:ext uri="{BB962C8B-B14F-4D97-AF65-F5344CB8AC3E}">
        <p14:creationId xmlns:p14="http://schemas.microsoft.com/office/powerpoint/2010/main" val="10720945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D1AC7-0A9E-881D-0974-C8CCEEDA9371}"/>
              </a:ext>
            </a:extLst>
          </p:cNvPr>
          <p:cNvSpPr>
            <a:spLocks noGrp="1"/>
          </p:cNvSpPr>
          <p:nvPr>
            <p:ph type="title"/>
          </p:nvPr>
        </p:nvSpPr>
        <p:spPr>
          <a:xfrm>
            <a:off x="311700" y="445025"/>
            <a:ext cx="8520600" cy="213653"/>
          </a:xfrm>
        </p:spPr>
        <p:txBody>
          <a:bodyPr>
            <a:normAutofit fontScale="90000"/>
          </a:bodyPr>
          <a:lstStyle/>
          <a:p>
            <a:r>
              <a:rPr lang="en-US" b="1" dirty="0"/>
              <a:t>Open Standards in Cloud Computing</a:t>
            </a:r>
            <a:br>
              <a:rPr lang="en-US" b="1" dirty="0"/>
            </a:br>
            <a:endParaRPr lang="en-US" dirty="0"/>
          </a:p>
        </p:txBody>
      </p:sp>
      <p:sp>
        <p:nvSpPr>
          <p:cNvPr id="3" name="Text Placeholder 2">
            <a:extLst>
              <a:ext uri="{FF2B5EF4-FFF2-40B4-BE49-F238E27FC236}">
                <a16:creationId xmlns:a16="http://schemas.microsoft.com/office/drawing/2014/main" id="{94715267-466F-4C49-A2F8-3CB36EA814BE}"/>
              </a:ext>
            </a:extLst>
          </p:cNvPr>
          <p:cNvSpPr>
            <a:spLocks noGrp="1"/>
          </p:cNvSpPr>
          <p:nvPr>
            <p:ph type="body" idx="1"/>
          </p:nvPr>
        </p:nvSpPr>
        <p:spPr>
          <a:xfrm>
            <a:off x="311700" y="968645"/>
            <a:ext cx="8520600" cy="4269782"/>
          </a:xfrm>
        </p:spPr>
        <p:txBody>
          <a:bodyPr>
            <a:normAutofit/>
          </a:bodyPr>
          <a:lstStyle/>
          <a:p>
            <a:r>
              <a:rPr lang="en-US" dirty="0"/>
              <a:t>Open standards in cloud computing refer to </a:t>
            </a:r>
            <a:r>
              <a:rPr lang="en-US" b="1" dirty="0"/>
              <a:t>publicly available specifications</a:t>
            </a:r>
            <a:r>
              <a:rPr lang="en-US" dirty="0"/>
              <a:t> that ensure </a:t>
            </a:r>
            <a:r>
              <a:rPr lang="en-US" dirty="0">
                <a:solidFill>
                  <a:srgbClr val="FF0000"/>
                </a:solidFill>
              </a:rPr>
              <a:t>interoperability, portability, and flexibility across </a:t>
            </a:r>
            <a:r>
              <a:rPr lang="en-US" dirty="0"/>
              <a:t>cloud platforms. They allow different systems, tools, and providers to work together without vendor lock-in.</a:t>
            </a:r>
          </a:p>
          <a:p>
            <a:pPr marL="114300" indent="0">
              <a:buNone/>
            </a:pPr>
            <a:r>
              <a:rPr lang="en-US" b="1" dirty="0"/>
              <a:t> Modular Architecture</a:t>
            </a:r>
          </a:p>
          <a:p>
            <a:r>
              <a:rPr lang="en-US" b="1" dirty="0"/>
              <a:t>Definition:</a:t>
            </a:r>
            <a:r>
              <a:rPr lang="en-US" dirty="0"/>
              <a:t> Cloud systems are built in </a:t>
            </a:r>
            <a:r>
              <a:rPr lang="en-US" b="1" dirty="0">
                <a:solidFill>
                  <a:srgbClr val="FF0000"/>
                </a:solidFill>
              </a:rPr>
              <a:t>independent, interchangeable modules</a:t>
            </a:r>
            <a:r>
              <a:rPr lang="en-US" dirty="0"/>
              <a:t>.</a:t>
            </a:r>
          </a:p>
          <a:p>
            <a:r>
              <a:rPr lang="en-US" b="1" dirty="0"/>
              <a:t>Benefits:</a:t>
            </a:r>
            <a:endParaRPr lang="en-US" dirty="0"/>
          </a:p>
          <a:p>
            <a:pPr lvl="1"/>
            <a:r>
              <a:rPr lang="en-US" dirty="0"/>
              <a:t>Enables </a:t>
            </a:r>
            <a:r>
              <a:rPr lang="en-US" b="1" dirty="0">
                <a:solidFill>
                  <a:srgbClr val="FF0000"/>
                </a:solidFill>
              </a:rPr>
              <a:t>rapid growth</a:t>
            </a:r>
            <a:r>
              <a:rPr lang="en-US" dirty="0">
                <a:solidFill>
                  <a:srgbClr val="FF0000"/>
                </a:solidFill>
              </a:rPr>
              <a:t> </a:t>
            </a:r>
            <a:r>
              <a:rPr lang="en-US" dirty="0"/>
              <a:t>by adding or upgrading components without affecting the whole system.</a:t>
            </a:r>
          </a:p>
          <a:p>
            <a:pPr lvl="1"/>
            <a:r>
              <a:rPr lang="en-US" dirty="0"/>
              <a:t>Allows </a:t>
            </a:r>
            <a:r>
              <a:rPr lang="en-US" b="1" dirty="0">
                <a:solidFill>
                  <a:srgbClr val="FF0000"/>
                </a:solidFill>
              </a:rPr>
              <a:t>easy adaptation</a:t>
            </a:r>
            <a:r>
              <a:rPr lang="en-US" dirty="0">
                <a:solidFill>
                  <a:srgbClr val="FF0000"/>
                </a:solidFill>
              </a:rPr>
              <a:t> </a:t>
            </a:r>
            <a:r>
              <a:rPr lang="en-US" dirty="0"/>
              <a:t>to changing user and business needs.</a:t>
            </a:r>
          </a:p>
          <a:p>
            <a:pPr lvl="1"/>
            <a:r>
              <a:rPr lang="en-US" dirty="0"/>
              <a:t>Supports </a:t>
            </a:r>
            <a:r>
              <a:rPr lang="en-US" b="1" dirty="0"/>
              <a:t>s</a:t>
            </a:r>
            <a:r>
              <a:rPr lang="en-US" b="1" dirty="0">
                <a:solidFill>
                  <a:srgbClr val="FF0000"/>
                </a:solidFill>
              </a:rPr>
              <a:t>calability</a:t>
            </a:r>
            <a:r>
              <a:rPr lang="en-US" dirty="0"/>
              <a:t>, making it easier to handle increased workloads over time.</a:t>
            </a:r>
          </a:p>
          <a:p>
            <a:r>
              <a:rPr lang="en-US" b="1" dirty="0"/>
              <a:t>Example:</a:t>
            </a:r>
            <a:r>
              <a:rPr lang="en-US" dirty="0"/>
              <a:t> Adding extra storage modules in OpenStack without redesigning the entire infrastructure.</a:t>
            </a:r>
          </a:p>
          <a:p>
            <a:endParaRPr lang="en-US" dirty="0"/>
          </a:p>
          <a:p>
            <a:endParaRPr lang="en-US" dirty="0"/>
          </a:p>
        </p:txBody>
      </p:sp>
    </p:spTree>
    <p:extLst>
      <p:ext uri="{BB962C8B-B14F-4D97-AF65-F5344CB8AC3E}">
        <p14:creationId xmlns:p14="http://schemas.microsoft.com/office/powerpoint/2010/main" val="8400729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12AF4-ED75-E776-7FDF-D74564735164}"/>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44CD43CC-BA7E-6CF9-D67B-CFA1A4BC11A1}"/>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18958EEE-6438-3E08-F674-66F767CA89FD}"/>
              </a:ext>
            </a:extLst>
          </p:cNvPr>
          <p:cNvPicPr>
            <a:picLocks noChangeAspect="1"/>
          </p:cNvPicPr>
          <p:nvPr/>
        </p:nvPicPr>
        <p:blipFill>
          <a:blip r:embed="rId2"/>
          <a:stretch>
            <a:fillRect/>
          </a:stretch>
        </p:blipFill>
        <p:spPr>
          <a:xfrm>
            <a:off x="178232" y="302217"/>
            <a:ext cx="8654068" cy="4186129"/>
          </a:xfrm>
          <a:prstGeom prst="rect">
            <a:avLst/>
          </a:prstGeom>
        </p:spPr>
      </p:pic>
    </p:spTree>
    <p:extLst>
      <p:ext uri="{BB962C8B-B14F-4D97-AF65-F5344CB8AC3E}">
        <p14:creationId xmlns:p14="http://schemas.microsoft.com/office/powerpoint/2010/main" val="3839649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A6EBBFB-B364-3FAB-BB8B-CC814D2EA52D}"/>
              </a:ext>
            </a:extLst>
          </p:cNvPr>
          <p:cNvSpPr>
            <a:spLocks noGrp="1"/>
          </p:cNvSpPr>
          <p:nvPr>
            <p:ph type="body" idx="1"/>
          </p:nvPr>
        </p:nvSpPr>
        <p:spPr>
          <a:xfrm>
            <a:off x="311700" y="356461"/>
            <a:ext cx="8520600" cy="4212339"/>
          </a:xfrm>
        </p:spPr>
        <p:txBody>
          <a:bodyPr>
            <a:normAutofit lnSpcReduction="10000"/>
          </a:bodyPr>
          <a:lstStyle/>
          <a:p>
            <a:pPr marL="114300" indent="0">
              <a:buNone/>
            </a:pPr>
            <a:r>
              <a:rPr lang="en-US" b="1" dirty="0"/>
              <a:t>2. Open Source Software</a:t>
            </a:r>
          </a:p>
          <a:p>
            <a:pPr>
              <a:lnSpc>
                <a:spcPct val="150000"/>
              </a:lnSpc>
            </a:pPr>
            <a:r>
              <a:rPr lang="en-US" sz="2000" b="1" dirty="0">
                <a:latin typeface="Times New Roman" panose="02020603050405020304" pitchFamily="18" charset="0"/>
                <a:cs typeface="Times New Roman" panose="02020603050405020304" pitchFamily="18" charset="0"/>
              </a:rPr>
              <a:t>Definition:</a:t>
            </a:r>
            <a:r>
              <a:rPr lang="en-US" sz="2000" dirty="0">
                <a:latin typeface="Times New Roman" panose="02020603050405020304" pitchFamily="18" charset="0"/>
                <a:cs typeface="Times New Roman" panose="02020603050405020304" pitchFamily="18" charset="0"/>
              </a:rPr>
              <a:t> Software whose source code is available under licenses in the public domain or meeting official </a:t>
            </a:r>
            <a:r>
              <a:rPr lang="en-US" sz="2000" b="1" dirty="0">
                <a:latin typeface="Times New Roman" panose="02020603050405020304" pitchFamily="18" charset="0"/>
                <a:cs typeface="Times New Roman" panose="02020603050405020304" pitchFamily="18" charset="0"/>
              </a:rPr>
              <a:t>open-source criteria</a:t>
            </a:r>
            <a:r>
              <a:rPr lang="en-US" sz="2000" dirty="0">
                <a:latin typeface="Times New Roman" panose="02020603050405020304" pitchFamily="18" charset="0"/>
                <a:cs typeface="Times New Roman" panose="02020603050405020304" pitchFamily="18" charset="0"/>
              </a:rPr>
              <a:t>.</a:t>
            </a:r>
          </a:p>
          <a:p>
            <a:pPr>
              <a:lnSpc>
                <a:spcPct val="150000"/>
              </a:lnSpc>
            </a:pPr>
            <a:r>
              <a:rPr lang="en-US" sz="2000" b="1" dirty="0">
                <a:latin typeface="Times New Roman" panose="02020603050405020304" pitchFamily="18" charset="0"/>
                <a:cs typeface="Times New Roman" panose="02020603050405020304" pitchFamily="18" charset="0"/>
              </a:rPr>
              <a:t>Benefits:</a:t>
            </a:r>
            <a:endParaRPr lang="en-US" sz="2000" dirty="0">
              <a:latin typeface="Times New Roman" panose="02020603050405020304" pitchFamily="18" charset="0"/>
              <a:cs typeface="Times New Roman" panose="02020603050405020304" pitchFamily="18" charset="0"/>
            </a:endParaRPr>
          </a:p>
          <a:p>
            <a:pPr lvl="1">
              <a:lnSpc>
                <a:spcPct val="150000"/>
              </a:lnSpc>
            </a:pPr>
            <a:r>
              <a:rPr lang="en-US" sz="1600" b="1" dirty="0">
                <a:latin typeface="Times New Roman" panose="02020603050405020304" pitchFamily="18" charset="0"/>
                <a:cs typeface="Times New Roman" panose="02020603050405020304" pitchFamily="18" charset="0"/>
              </a:rPr>
              <a:t>Free usage</a:t>
            </a:r>
            <a:r>
              <a:rPr lang="en-US" sz="1600" dirty="0">
                <a:latin typeface="Times New Roman" panose="02020603050405020304" pitchFamily="18" charset="0"/>
                <a:cs typeface="Times New Roman" panose="02020603050405020304" pitchFamily="18" charset="0"/>
              </a:rPr>
              <a:t> — no licensing fees.</a:t>
            </a:r>
          </a:p>
          <a:p>
            <a:pPr lvl="1">
              <a:lnSpc>
                <a:spcPct val="150000"/>
              </a:lnSpc>
            </a:pPr>
            <a:r>
              <a:rPr lang="en-US" sz="1600" b="1" dirty="0">
                <a:latin typeface="Times New Roman" panose="02020603050405020304" pitchFamily="18" charset="0"/>
                <a:cs typeface="Times New Roman" panose="02020603050405020304" pitchFamily="18" charset="0"/>
              </a:rPr>
              <a:t>Modifiable</a:t>
            </a:r>
            <a:r>
              <a:rPr lang="en-US" sz="1600" dirty="0">
                <a:latin typeface="Times New Roman" panose="02020603050405020304" pitchFamily="18" charset="0"/>
                <a:cs typeface="Times New Roman" panose="02020603050405020304" pitchFamily="18" charset="0"/>
              </a:rPr>
              <a:t> — users can change the code to suit specific needs.</a:t>
            </a:r>
          </a:p>
          <a:p>
            <a:pPr lvl="1">
              <a:lnSpc>
                <a:spcPct val="150000"/>
              </a:lnSpc>
            </a:pPr>
            <a:r>
              <a:rPr lang="en-US" sz="1600" b="1" dirty="0">
                <a:latin typeface="Times New Roman" panose="02020603050405020304" pitchFamily="18" charset="0"/>
                <a:cs typeface="Times New Roman" panose="02020603050405020304" pitchFamily="18" charset="0"/>
              </a:rPr>
              <a:t>Collaborative improvement</a:t>
            </a:r>
            <a:r>
              <a:rPr lang="en-US" sz="1600" dirty="0">
                <a:latin typeface="Times New Roman" panose="02020603050405020304" pitchFamily="18" charset="0"/>
                <a:cs typeface="Times New Roman" panose="02020603050405020304" pitchFamily="18" charset="0"/>
              </a:rPr>
              <a:t> — large global communities contribute bug fixes, features, and security updates.</a:t>
            </a:r>
          </a:p>
          <a:p>
            <a:pPr>
              <a:lnSpc>
                <a:spcPct val="150000"/>
              </a:lnSpc>
            </a:pPr>
            <a:r>
              <a:rPr lang="en-US" sz="2000" b="1" dirty="0">
                <a:latin typeface="Times New Roman" panose="02020603050405020304" pitchFamily="18" charset="0"/>
                <a:cs typeface="Times New Roman" panose="02020603050405020304" pitchFamily="18" charset="0"/>
              </a:rPr>
              <a:t>Example:</a:t>
            </a:r>
            <a:r>
              <a:rPr lang="en-US" sz="2000" dirty="0">
                <a:latin typeface="Times New Roman" panose="02020603050405020304" pitchFamily="18" charset="0"/>
                <a:cs typeface="Times New Roman" panose="02020603050405020304" pitchFamily="18" charset="0"/>
              </a:rPr>
              <a:t> Kubernetes (open-source container orchestration) is widely adopted in cloud deployments.</a:t>
            </a:r>
          </a:p>
          <a:p>
            <a:endParaRPr lang="en-US" dirty="0"/>
          </a:p>
        </p:txBody>
      </p:sp>
    </p:spTree>
    <p:extLst>
      <p:ext uri="{BB962C8B-B14F-4D97-AF65-F5344CB8AC3E}">
        <p14:creationId xmlns:p14="http://schemas.microsoft.com/office/powerpoint/2010/main" val="3097640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E66F8-ED79-CA8F-E8AD-15D81E87B11D}"/>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FD2B6B90-1961-A1D3-D992-86E983011513}"/>
              </a:ext>
            </a:extLst>
          </p:cNvPr>
          <p:cNvSpPr>
            <a:spLocks noGrp="1"/>
          </p:cNvSpPr>
          <p:nvPr>
            <p:ph type="body" idx="1"/>
          </p:nvPr>
        </p:nvSpPr>
        <p:spPr/>
        <p:txBody>
          <a:bodyPr/>
          <a:lstStyle/>
          <a:p>
            <a:r>
              <a:rPr lang="en-US" b="1" dirty="0"/>
              <a:t>Traditional (previous) computing models</a:t>
            </a:r>
          </a:p>
          <a:p>
            <a:r>
              <a:rPr lang="en-US" dirty="0"/>
              <a:t>In the past, computing was often </a:t>
            </a:r>
            <a:r>
              <a:rPr lang="en-US" b="1" dirty="0"/>
              <a:t>resource-dedicated</a:t>
            </a:r>
            <a:r>
              <a:rPr lang="en-US" dirty="0"/>
              <a:t>.</a:t>
            </a:r>
          </a:p>
          <a:p>
            <a:r>
              <a:rPr lang="en-US" dirty="0"/>
              <a:t>Example:</a:t>
            </a:r>
          </a:p>
          <a:p>
            <a:pPr lvl="1"/>
            <a:r>
              <a:rPr lang="en-US" dirty="0"/>
              <a:t>A company bought its own servers.</a:t>
            </a:r>
          </a:p>
          <a:p>
            <a:pPr lvl="1"/>
            <a:r>
              <a:rPr lang="en-US" dirty="0"/>
              <a:t>Those servers were used </a:t>
            </a:r>
            <a:r>
              <a:rPr lang="en-US" b="1" dirty="0"/>
              <a:t>only by that company</a:t>
            </a:r>
            <a:r>
              <a:rPr lang="en-US" dirty="0"/>
              <a:t>.</a:t>
            </a:r>
          </a:p>
          <a:p>
            <a:pPr lvl="1"/>
            <a:r>
              <a:rPr lang="en-US" dirty="0"/>
              <a:t>All the processing power, storage, and applications were </a:t>
            </a:r>
            <a:r>
              <a:rPr lang="en-US" b="1" dirty="0"/>
              <a:t>reserved</a:t>
            </a:r>
            <a:r>
              <a:rPr lang="en-US" dirty="0"/>
              <a:t> for them.</a:t>
            </a:r>
          </a:p>
          <a:p>
            <a:r>
              <a:rPr lang="en-US" b="1" dirty="0"/>
              <a:t>Drawback:</a:t>
            </a:r>
            <a:r>
              <a:rPr lang="en-US" dirty="0"/>
              <a:t> Expensive to buy and maintain, often underutilized because the capacity wasn’t always fully used.</a:t>
            </a:r>
          </a:p>
          <a:p>
            <a:endParaRPr lang="en-US" dirty="0"/>
          </a:p>
        </p:txBody>
      </p:sp>
    </p:spTree>
    <p:extLst>
      <p:ext uri="{BB962C8B-B14F-4D97-AF65-F5344CB8AC3E}">
        <p14:creationId xmlns:p14="http://schemas.microsoft.com/office/powerpoint/2010/main" val="10575104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921290-29A2-A443-5E7E-9E8EFF77D432}"/>
              </a:ext>
            </a:extLst>
          </p:cNvPr>
          <p:cNvSpPr>
            <a:spLocks noGrp="1"/>
          </p:cNvSpPr>
          <p:nvPr>
            <p:ph type="body" idx="1"/>
          </p:nvPr>
        </p:nvSpPr>
        <p:spPr>
          <a:xfrm>
            <a:off x="311700" y="402956"/>
            <a:ext cx="8520600" cy="4165844"/>
          </a:xfrm>
        </p:spPr>
        <p:txBody>
          <a:bodyPr>
            <a:normAutofit fontScale="92500" lnSpcReduction="10000"/>
          </a:bodyPr>
          <a:lstStyle/>
          <a:p>
            <a:pPr marL="114300" indent="0">
              <a:buNone/>
            </a:pPr>
            <a:r>
              <a:rPr lang="en-US" b="1" dirty="0"/>
              <a:t>3. Flexibility and Growth</a:t>
            </a:r>
          </a:p>
          <a:p>
            <a:pPr marL="114300" indent="0">
              <a:buNone/>
            </a:pPr>
            <a:endParaRPr lang="en-US" b="1" dirty="0"/>
          </a:p>
          <a:p>
            <a:r>
              <a:rPr lang="en-US" b="1" dirty="0"/>
              <a:t>Flexibility:</a:t>
            </a:r>
            <a:r>
              <a:rPr lang="en-US" dirty="0"/>
              <a:t> The ability to </a:t>
            </a:r>
            <a:r>
              <a:rPr lang="en-US" b="1" dirty="0"/>
              <a:t>alter source code</a:t>
            </a:r>
            <a:r>
              <a:rPr lang="en-US" dirty="0"/>
              <a:t> ensures continuous optimization and integration with other tools.</a:t>
            </a:r>
          </a:p>
          <a:p>
            <a:r>
              <a:rPr lang="en-US" b="1" dirty="0"/>
              <a:t>Growth Potential:</a:t>
            </a:r>
            <a:r>
              <a:rPr lang="en-US" dirty="0"/>
              <a:t> Open-source foundations allow cloud providers and users to </a:t>
            </a:r>
            <a:r>
              <a:rPr lang="en-US" b="1" dirty="0"/>
              <a:t>innovate faster</a:t>
            </a:r>
            <a:r>
              <a:rPr lang="en-US" dirty="0"/>
              <a:t>, test new features, and expand services.</a:t>
            </a:r>
          </a:p>
          <a:p>
            <a:r>
              <a:rPr lang="en-US" b="1" dirty="0"/>
              <a:t>Example:</a:t>
            </a:r>
            <a:r>
              <a:rPr lang="en-US" dirty="0"/>
              <a:t> </a:t>
            </a:r>
            <a:r>
              <a:rPr lang="en-US" dirty="0" err="1"/>
              <a:t>OpenNebula</a:t>
            </a:r>
            <a:r>
              <a:rPr lang="en-US" dirty="0"/>
              <a:t> allows enterprises to </a:t>
            </a:r>
            <a:r>
              <a:rPr lang="en-US" b="1" dirty="0">
                <a:solidFill>
                  <a:srgbClr val="FF0000"/>
                </a:solidFill>
              </a:rPr>
              <a:t>integrate private and public clouds </a:t>
            </a:r>
            <a:r>
              <a:rPr lang="en-US" dirty="0"/>
              <a:t>seamlessly due to its modifiable source.</a:t>
            </a:r>
          </a:p>
          <a:p>
            <a:endParaRPr lang="en-US" dirty="0"/>
          </a:p>
          <a:p>
            <a:pPr marL="114300" indent="0">
              <a:buNone/>
            </a:pPr>
            <a:r>
              <a:rPr lang="en-US" b="1" dirty="0"/>
              <a:t>Summery…….. </a:t>
            </a:r>
          </a:p>
          <a:p>
            <a:r>
              <a:rPr lang="en-US" dirty="0"/>
              <a:t>Open standards — supported by modular </a:t>
            </a:r>
            <a:r>
              <a:rPr lang="en-US" b="1" dirty="0">
                <a:solidFill>
                  <a:srgbClr val="FF0000"/>
                </a:solidFill>
              </a:rPr>
              <a:t>architecture and open-source software — are the backbone of cloud computing innovation. They ensure scalability, interoperability, and freedom from vendor lock-in, enabling continuous improvement and long-term growth.</a:t>
            </a:r>
          </a:p>
          <a:p>
            <a:endParaRPr lang="en-US" dirty="0"/>
          </a:p>
          <a:p>
            <a:endParaRPr lang="en-US" dirty="0"/>
          </a:p>
        </p:txBody>
      </p:sp>
    </p:spTree>
    <p:extLst>
      <p:ext uri="{BB962C8B-B14F-4D97-AF65-F5344CB8AC3E}">
        <p14:creationId xmlns:p14="http://schemas.microsoft.com/office/powerpoint/2010/main" val="20256518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Sustainability in Cloud Computing</a:t>
            </a:r>
            <a:endParaRPr dirty="0"/>
          </a:p>
        </p:txBody>
      </p:sp>
      <p:sp>
        <p:nvSpPr>
          <p:cNvPr id="400" name="Google Shape;400;p6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buSzPts val="1100"/>
              <a:buNone/>
            </a:pPr>
            <a:r>
              <a:rPr lang="en-US" sz="1600" dirty="0"/>
              <a:t>Sustainability in cloud computing refers to building and operating cloud infrastructure in an energy-efficient, eco-friendly, and resilient way, ensuring minimal impact on the environment while meeting growing digital demands</a:t>
            </a:r>
            <a:endParaRPr lang="en" sz="1500" b="1" dirty="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lang="en" sz="1500" b="1" dirty="0">
              <a:latin typeface="Arial"/>
              <a:ea typeface="Arial"/>
              <a:cs typeface="Arial"/>
              <a:sym typeface="Arial"/>
            </a:endParaRPr>
          </a:p>
          <a:p>
            <a:pPr marL="342900" lvl="0" algn="l" rtl="0">
              <a:lnSpc>
                <a:spcPct val="150000"/>
              </a:lnSpc>
              <a:spcBef>
                <a:spcPts val="0"/>
              </a:spcBef>
              <a:spcAft>
                <a:spcPts val="0"/>
              </a:spcAft>
              <a:buClr>
                <a:schemeClr val="dk1"/>
              </a:buClr>
              <a:buSzPts val="1100"/>
              <a:buFont typeface="+mj-lt"/>
              <a:buAutoNum type="arabicPeriod"/>
            </a:pPr>
            <a:r>
              <a:rPr lang="en" sz="1500" b="1" dirty="0">
                <a:latin typeface="Arial"/>
                <a:ea typeface="Arial"/>
                <a:cs typeface="Arial"/>
                <a:sym typeface="Arial"/>
              </a:rPr>
              <a:t>CSP Investments:</a:t>
            </a:r>
            <a:endParaRPr sz="1500" b="1" dirty="0">
              <a:latin typeface="Arial"/>
              <a:ea typeface="Arial"/>
              <a:cs typeface="Arial"/>
              <a:sym typeface="Arial"/>
            </a:endParaRPr>
          </a:p>
          <a:p>
            <a:pPr marL="342900" lvl="0" algn="l" rtl="0">
              <a:lnSpc>
                <a:spcPct val="150000"/>
              </a:lnSpc>
              <a:spcBef>
                <a:spcPts val="1200"/>
              </a:spcBef>
              <a:spcAft>
                <a:spcPts val="0"/>
              </a:spcAft>
              <a:buClr>
                <a:schemeClr val="dk1"/>
              </a:buClr>
              <a:buSzPts val="1100"/>
              <a:buFont typeface="+mj-lt"/>
              <a:buAutoNum type="arabicPeriod"/>
            </a:pPr>
            <a:r>
              <a:rPr lang="en" sz="1500" b="1" dirty="0">
                <a:latin typeface="Arial"/>
                <a:ea typeface="Arial"/>
                <a:cs typeface="Arial"/>
                <a:sym typeface="Arial"/>
              </a:rPr>
              <a:t>Traditional IT Struggles:</a:t>
            </a:r>
            <a:endParaRPr sz="1500" b="1" dirty="0">
              <a:latin typeface="Arial"/>
              <a:ea typeface="Arial"/>
              <a:cs typeface="Arial"/>
              <a:sym typeface="Arial"/>
            </a:endParaRPr>
          </a:p>
          <a:p>
            <a:pPr marL="342900" lvl="0" algn="l" rtl="0">
              <a:lnSpc>
                <a:spcPct val="150000"/>
              </a:lnSpc>
              <a:spcBef>
                <a:spcPts val="1200"/>
              </a:spcBef>
              <a:spcAft>
                <a:spcPts val="0"/>
              </a:spcAft>
              <a:buClr>
                <a:schemeClr val="dk1"/>
              </a:buClr>
              <a:buSzPts val="1100"/>
              <a:buFont typeface="+mj-lt"/>
              <a:buAutoNum type="arabicPeriod"/>
            </a:pPr>
            <a:r>
              <a:rPr lang="en" sz="1500" b="1" dirty="0">
                <a:latin typeface="Arial"/>
                <a:ea typeface="Arial"/>
                <a:cs typeface="Arial"/>
                <a:sym typeface="Arial"/>
              </a:rPr>
              <a:t>Enhanced Resilience:</a:t>
            </a:r>
            <a:endParaRPr sz="1500" b="1" dirty="0">
              <a:latin typeface="Arial"/>
              <a:ea typeface="Arial"/>
              <a:cs typeface="Arial"/>
              <a:sym typeface="Arial"/>
            </a:endParaRPr>
          </a:p>
          <a:p>
            <a:pPr marL="0" lvl="0" indent="0" algn="l" rtl="0">
              <a:spcBef>
                <a:spcPts val="1200"/>
              </a:spcBef>
              <a:spcAft>
                <a:spcPts val="1200"/>
              </a:spcAft>
              <a:buNone/>
            </a:pPr>
            <a:endParaRPr sz="22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8DE3E-062D-0A81-6AE2-DD51E7344F7F}"/>
              </a:ext>
            </a:extLst>
          </p:cNvPr>
          <p:cNvSpPr>
            <a:spLocks noGrp="1"/>
          </p:cNvSpPr>
          <p:nvPr>
            <p:ph type="title"/>
          </p:nvPr>
        </p:nvSpPr>
        <p:spPr/>
        <p:txBody>
          <a:bodyPr>
            <a:normAutofit fontScale="90000"/>
          </a:bodyPr>
          <a:lstStyle/>
          <a:p>
            <a:r>
              <a:rPr lang="en-US" dirty="0"/>
              <a:t>CSP Investments</a:t>
            </a:r>
          </a:p>
        </p:txBody>
      </p:sp>
      <p:sp>
        <p:nvSpPr>
          <p:cNvPr id="3" name="Text Placeholder 2">
            <a:extLst>
              <a:ext uri="{FF2B5EF4-FFF2-40B4-BE49-F238E27FC236}">
                <a16:creationId xmlns:a16="http://schemas.microsoft.com/office/drawing/2014/main" id="{5C2B28A5-D1FF-319C-828C-EBF27A9CB50F}"/>
              </a:ext>
            </a:extLst>
          </p:cNvPr>
          <p:cNvSpPr>
            <a:spLocks noGrp="1"/>
          </p:cNvSpPr>
          <p:nvPr>
            <p:ph type="body" idx="1"/>
          </p:nvPr>
        </p:nvSpPr>
        <p:spPr/>
        <p:txBody>
          <a:bodyPr/>
          <a:lstStyle/>
          <a:p>
            <a:pPr marL="114300" indent="0">
              <a:buNone/>
            </a:pPr>
            <a:r>
              <a:rPr lang="en-US" dirty="0"/>
              <a:t>Definition: Cloud Service Providers (CSPs) continuously invest in robust infrastructure and advanced technologies.</a:t>
            </a:r>
          </a:p>
          <a:p>
            <a:pPr marL="114300" indent="0">
              <a:buNone/>
            </a:pPr>
            <a:endParaRPr lang="en-US" dirty="0"/>
          </a:p>
          <a:p>
            <a:pPr marL="114300" indent="0">
              <a:buNone/>
            </a:pPr>
            <a:r>
              <a:rPr lang="en-US" dirty="0"/>
              <a:t>Impact:</a:t>
            </a:r>
          </a:p>
          <a:p>
            <a:r>
              <a:rPr lang="en-US" dirty="0"/>
              <a:t>Creation of resilient and stable environments.</a:t>
            </a:r>
          </a:p>
          <a:p>
            <a:r>
              <a:rPr lang="en-US" dirty="0"/>
              <a:t>Use of energy-efficient data centers and optimized hardware.</a:t>
            </a:r>
          </a:p>
          <a:p>
            <a:r>
              <a:rPr lang="en-US" dirty="0"/>
              <a:t> Continuous upgrades to meet growing demand and evolving security needs.</a:t>
            </a:r>
          </a:p>
          <a:p>
            <a:r>
              <a:rPr lang="en-US" b="1" dirty="0"/>
              <a:t>Example: Google Cloud’s investment in </a:t>
            </a:r>
            <a:r>
              <a:rPr lang="en-US" b="1" dirty="0">
                <a:solidFill>
                  <a:srgbClr val="FF0000"/>
                </a:solidFill>
              </a:rPr>
              <a:t>renewable-powered data centers </a:t>
            </a:r>
            <a:r>
              <a:rPr lang="en-US" b="1" dirty="0"/>
              <a:t>for sustainable operations.</a:t>
            </a:r>
          </a:p>
        </p:txBody>
      </p:sp>
    </p:spTree>
    <p:extLst>
      <p:ext uri="{BB962C8B-B14F-4D97-AF65-F5344CB8AC3E}">
        <p14:creationId xmlns:p14="http://schemas.microsoft.com/office/powerpoint/2010/main" val="13719689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50915-4463-9E2E-A301-52B225994983}"/>
              </a:ext>
            </a:extLst>
          </p:cNvPr>
          <p:cNvSpPr>
            <a:spLocks noGrp="1"/>
          </p:cNvSpPr>
          <p:nvPr>
            <p:ph type="title"/>
          </p:nvPr>
        </p:nvSpPr>
        <p:spPr/>
        <p:txBody>
          <a:bodyPr>
            <a:normAutofit fontScale="90000"/>
          </a:bodyPr>
          <a:lstStyle/>
          <a:p>
            <a:r>
              <a:rPr lang="en-US" sz="2200" b="1" dirty="0"/>
              <a:t>Case Study: Microsoft Azure – Investment in Green Data Centers</a:t>
            </a:r>
            <a:br>
              <a:rPr lang="en-US" b="1" dirty="0"/>
            </a:br>
            <a:endParaRPr lang="en-US" dirty="0"/>
          </a:p>
        </p:txBody>
      </p:sp>
      <p:sp>
        <p:nvSpPr>
          <p:cNvPr id="3" name="Text Placeholder 2">
            <a:extLst>
              <a:ext uri="{FF2B5EF4-FFF2-40B4-BE49-F238E27FC236}">
                <a16:creationId xmlns:a16="http://schemas.microsoft.com/office/drawing/2014/main" id="{A5C52C73-8A26-A26A-C75F-70191AF93796}"/>
              </a:ext>
            </a:extLst>
          </p:cNvPr>
          <p:cNvSpPr>
            <a:spLocks noGrp="1"/>
          </p:cNvSpPr>
          <p:nvPr>
            <p:ph type="body" idx="1"/>
          </p:nvPr>
        </p:nvSpPr>
        <p:spPr/>
        <p:txBody>
          <a:bodyPr/>
          <a:lstStyle/>
          <a:p>
            <a:pPr marL="114300" indent="0">
              <a:buNone/>
            </a:pPr>
            <a:r>
              <a:rPr lang="en-US" b="1" dirty="0"/>
              <a:t>Background:</a:t>
            </a:r>
            <a:br>
              <a:rPr lang="en-US" dirty="0"/>
            </a:br>
            <a:r>
              <a:rPr lang="en-US" dirty="0"/>
              <a:t>Microsoft Azure, a major CSP, manages thousands of data centers worldwide to support cloud services for enterprises and governments.</a:t>
            </a:r>
          </a:p>
          <a:p>
            <a:pPr marL="114300" indent="0">
              <a:buNone/>
            </a:pPr>
            <a:r>
              <a:rPr lang="en-US" b="1" dirty="0"/>
              <a:t>Challenge:</a:t>
            </a:r>
            <a:endParaRPr lang="en-US" dirty="0"/>
          </a:p>
          <a:p>
            <a:r>
              <a:rPr lang="en-US" dirty="0"/>
              <a:t>High power consumption from large-scale infrastructure.</a:t>
            </a:r>
          </a:p>
          <a:p>
            <a:r>
              <a:rPr lang="en-US" dirty="0"/>
              <a:t>Need to maintain </a:t>
            </a:r>
            <a:r>
              <a:rPr lang="en-US" b="1" dirty="0"/>
              <a:t>99.99% uptime</a:t>
            </a:r>
            <a:r>
              <a:rPr lang="en-US" dirty="0"/>
              <a:t> while cutting carbon emissions.</a:t>
            </a:r>
          </a:p>
          <a:p>
            <a:r>
              <a:rPr lang="en-US" dirty="0"/>
              <a:t>Rising demand for secure and sustainable cloud solutions.</a:t>
            </a:r>
          </a:p>
          <a:p>
            <a:endParaRPr lang="en-US" dirty="0"/>
          </a:p>
        </p:txBody>
      </p:sp>
    </p:spTree>
    <p:extLst>
      <p:ext uri="{BB962C8B-B14F-4D97-AF65-F5344CB8AC3E}">
        <p14:creationId xmlns:p14="http://schemas.microsoft.com/office/powerpoint/2010/main" val="31887620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0EB583-FFEA-2FE1-BC16-7288BC667042}"/>
              </a:ext>
            </a:extLst>
          </p:cNvPr>
          <p:cNvSpPr>
            <a:spLocks noGrp="1"/>
          </p:cNvSpPr>
          <p:nvPr>
            <p:ph type="body" idx="1"/>
          </p:nvPr>
        </p:nvSpPr>
        <p:spPr>
          <a:xfrm>
            <a:off x="241958" y="342440"/>
            <a:ext cx="8520600" cy="1943559"/>
          </a:xfrm>
        </p:spPr>
        <p:txBody>
          <a:bodyPr/>
          <a:lstStyle/>
          <a:p>
            <a:pPr marL="114300" indent="0">
              <a:buNone/>
            </a:pPr>
            <a:r>
              <a:rPr lang="en-US" b="1" dirty="0"/>
              <a:t>Solution:</a:t>
            </a:r>
            <a:endParaRPr lang="en-US" dirty="0"/>
          </a:p>
          <a:p>
            <a:r>
              <a:rPr lang="en-US" dirty="0"/>
              <a:t>Invested in </a:t>
            </a:r>
            <a:r>
              <a:rPr lang="en-US" b="1" dirty="0"/>
              <a:t>underwater data centers (Project Natick)</a:t>
            </a:r>
            <a:r>
              <a:rPr lang="en-US" dirty="0"/>
              <a:t> to reduce cooling costs.</a:t>
            </a:r>
          </a:p>
          <a:p>
            <a:r>
              <a:rPr lang="en-US" dirty="0"/>
              <a:t>Transitioned to </a:t>
            </a:r>
            <a:r>
              <a:rPr lang="en-US" b="1" dirty="0"/>
              <a:t>100% renewable energy by 2025</a:t>
            </a:r>
            <a:r>
              <a:rPr lang="en-US" dirty="0"/>
              <a:t> for all operations.</a:t>
            </a:r>
          </a:p>
          <a:p>
            <a:r>
              <a:rPr lang="en-US" dirty="0"/>
              <a:t>Integrated </a:t>
            </a:r>
            <a:r>
              <a:rPr lang="en-US" b="1" dirty="0"/>
              <a:t>AI and IoT monitoring</a:t>
            </a:r>
            <a:r>
              <a:rPr lang="en-US" dirty="0"/>
              <a:t> for predictive maintenance and resilience.</a:t>
            </a:r>
          </a:p>
          <a:p>
            <a:endParaRPr lang="en-US" dirty="0"/>
          </a:p>
        </p:txBody>
      </p:sp>
      <p:pic>
        <p:nvPicPr>
          <p:cNvPr id="7172" name="Picture 4">
            <a:extLst>
              <a:ext uri="{FF2B5EF4-FFF2-40B4-BE49-F238E27FC236}">
                <a16:creationId xmlns:a16="http://schemas.microsoft.com/office/drawing/2014/main" id="{531A5592-7455-43AE-3E33-454B58124D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248" y="2100020"/>
            <a:ext cx="5804116" cy="2910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8938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ECBF23-DE31-B2BD-1979-B38BD9020B50}"/>
              </a:ext>
            </a:extLst>
          </p:cNvPr>
          <p:cNvSpPr>
            <a:spLocks noGrp="1"/>
          </p:cNvSpPr>
          <p:nvPr>
            <p:ph type="body" idx="1"/>
          </p:nvPr>
        </p:nvSpPr>
        <p:spPr>
          <a:xfrm>
            <a:off x="311700" y="309966"/>
            <a:ext cx="8520600" cy="4258834"/>
          </a:xfrm>
        </p:spPr>
        <p:txBody>
          <a:bodyPr>
            <a:normAutofit fontScale="92500" lnSpcReduction="20000"/>
          </a:bodyPr>
          <a:lstStyle/>
          <a:p>
            <a:pPr marL="114300" indent="0" algn="just">
              <a:buNone/>
            </a:pPr>
            <a:r>
              <a:rPr lang="en-US" b="1" dirty="0"/>
              <a:t>2. Traditional IT Struggles</a:t>
            </a:r>
          </a:p>
          <a:p>
            <a:pPr algn="just"/>
            <a:r>
              <a:rPr lang="en-US" dirty="0"/>
              <a:t>Historically, companies faced:</a:t>
            </a:r>
          </a:p>
          <a:p>
            <a:pPr lvl="1" algn="just"/>
            <a:r>
              <a:rPr lang="en-US" b="1" dirty="0"/>
              <a:t>Single points of failure</a:t>
            </a:r>
            <a:r>
              <a:rPr lang="en-US" dirty="0"/>
              <a:t> (a single server crash could halt services).</a:t>
            </a:r>
          </a:p>
          <a:p>
            <a:pPr lvl="1" algn="just"/>
            <a:r>
              <a:rPr lang="en-US" b="1" dirty="0"/>
              <a:t>Limited scalability</a:t>
            </a:r>
            <a:r>
              <a:rPr lang="en-US" dirty="0"/>
              <a:t> due to fixed hardware capacity.</a:t>
            </a:r>
          </a:p>
          <a:p>
            <a:pPr lvl="1" algn="just"/>
            <a:r>
              <a:rPr lang="en-US" dirty="0"/>
              <a:t>High </a:t>
            </a:r>
            <a:r>
              <a:rPr lang="en-US" b="1" dirty="0"/>
              <a:t>maintenance costs</a:t>
            </a:r>
            <a:r>
              <a:rPr lang="en-US" dirty="0"/>
              <a:t> and long upgrade cycles.</a:t>
            </a:r>
          </a:p>
          <a:p>
            <a:pPr algn="just"/>
            <a:r>
              <a:rPr lang="en-US" dirty="0"/>
              <a:t>These issues reduced reliability and increased environmental waste from outdated hardware.</a:t>
            </a:r>
          </a:p>
          <a:p>
            <a:pPr algn="just"/>
            <a:endParaRPr lang="en-US" dirty="0"/>
          </a:p>
          <a:p>
            <a:pPr marL="114300" indent="0" algn="just">
              <a:buNone/>
            </a:pPr>
            <a:r>
              <a:rPr lang="en-US" b="1" dirty="0"/>
              <a:t>3. Enhanced Resilience with Cloud</a:t>
            </a:r>
          </a:p>
          <a:p>
            <a:pPr algn="just"/>
            <a:r>
              <a:rPr lang="en-US" b="1" dirty="0"/>
              <a:t>Clustering:</a:t>
            </a:r>
            <a:r>
              <a:rPr lang="en-US" dirty="0"/>
              <a:t> Multiple servers work together to handle workloads, reducing the impact of failures.</a:t>
            </a:r>
          </a:p>
          <a:p>
            <a:pPr algn="just"/>
            <a:r>
              <a:rPr lang="en-US" b="1" dirty="0"/>
              <a:t>State-of-the-Art Solutions:</a:t>
            </a:r>
            <a:r>
              <a:rPr lang="en-US" dirty="0"/>
              <a:t> Use of automated monitoring, predictive scaling, and AI-driven optimization.</a:t>
            </a:r>
          </a:p>
          <a:p>
            <a:pPr algn="just"/>
            <a:r>
              <a:rPr lang="en-US" b="1" dirty="0"/>
              <a:t>Redundancy &amp; Failover:</a:t>
            </a:r>
            <a:r>
              <a:rPr lang="en-US" dirty="0"/>
              <a:t> CSPs replicate data and workloads across multiple regions, ensuring minimal downtime during outages.</a:t>
            </a:r>
          </a:p>
          <a:p>
            <a:pPr algn="just"/>
            <a:r>
              <a:rPr lang="en-US" b="1" dirty="0"/>
              <a:t>Example:</a:t>
            </a:r>
            <a:r>
              <a:rPr lang="en-US" dirty="0"/>
              <a:t> AWS Availability Zones ensure services stay up even if one data center fails.</a:t>
            </a:r>
          </a:p>
          <a:p>
            <a:endParaRPr lang="en-US" dirty="0"/>
          </a:p>
          <a:p>
            <a:endParaRPr lang="en-US" dirty="0"/>
          </a:p>
        </p:txBody>
      </p:sp>
    </p:spTree>
    <p:extLst>
      <p:ext uri="{BB962C8B-B14F-4D97-AF65-F5344CB8AC3E}">
        <p14:creationId xmlns:p14="http://schemas.microsoft.com/office/powerpoint/2010/main" val="14648714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CB6D-0AD2-D5F7-E318-938E7C5EDF80}"/>
              </a:ext>
            </a:extLst>
          </p:cNvPr>
          <p:cNvSpPr>
            <a:spLocks noGrp="1"/>
          </p:cNvSpPr>
          <p:nvPr>
            <p:ph type="title"/>
          </p:nvPr>
        </p:nvSpPr>
        <p:spPr>
          <a:xfrm>
            <a:off x="311700" y="214437"/>
            <a:ext cx="8520600" cy="485278"/>
          </a:xfrm>
        </p:spPr>
        <p:txBody>
          <a:bodyPr>
            <a:normAutofit fontScale="90000"/>
          </a:bodyPr>
          <a:lstStyle/>
          <a:p>
            <a:r>
              <a:rPr lang="en-US" dirty="0"/>
              <a:t>Case Study: Netflix – Achieving Resilience with Cloud</a:t>
            </a:r>
          </a:p>
        </p:txBody>
      </p:sp>
      <p:sp>
        <p:nvSpPr>
          <p:cNvPr id="3" name="Text Placeholder 2">
            <a:extLst>
              <a:ext uri="{FF2B5EF4-FFF2-40B4-BE49-F238E27FC236}">
                <a16:creationId xmlns:a16="http://schemas.microsoft.com/office/drawing/2014/main" id="{151B237A-09DA-DA90-09AE-59CC6ED8E7AD}"/>
              </a:ext>
            </a:extLst>
          </p:cNvPr>
          <p:cNvSpPr>
            <a:spLocks noGrp="1"/>
          </p:cNvSpPr>
          <p:nvPr>
            <p:ph type="body" idx="1"/>
          </p:nvPr>
        </p:nvSpPr>
        <p:spPr>
          <a:xfrm>
            <a:off x="311700" y="842838"/>
            <a:ext cx="8520600" cy="3725962"/>
          </a:xfrm>
        </p:spPr>
        <p:txBody>
          <a:bodyPr/>
          <a:lstStyle/>
          <a:p>
            <a:r>
              <a:rPr lang="en-US" dirty="0"/>
              <a:t>Earlier, Netflix ran its services on traditional data centers.</a:t>
            </a:r>
          </a:p>
          <a:p>
            <a:r>
              <a:rPr lang="en-US" dirty="0"/>
              <a:t>During peak times, a </a:t>
            </a:r>
            <a:r>
              <a:rPr lang="en-US" b="1" dirty="0"/>
              <a:t>single point of failure</a:t>
            </a:r>
            <a:r>
              <a:rPr lang="en-US" dirty="0"/>
              <a:t> (like a server crash) caused long outages, impacting millions of users.</a:t>
            </a:r>
          </a:p>
          <a:p>
            <a:r>
              <a:rPr lang="en-US" dirty="0"/>
              <a:t>Scaling was hard because hardware upgrades took time, and maintenance costs were very high.</a:t>
            </a:r>
          </a:p>
          <a:p>
            <a:pPr marL="114300" indent="0">
              <a:buNone/>
            </a:pPr>
            <a:r>
              <a:rPr lang="en-US" b="1" dirty="0"/>
              <a:t>Challenge:</a:t>
            </a:r>
            <a:endParaRPr lang="en-US" dirty="0"/>
          </a:p>
          <a:p>
            <a:r>
              <a:rPr lang="en-US" dirty="0"/>
              <a:t>Outages in 2008 caused major disruptions.</a:t>
            </a:r>
          </a:p>
          <a:p>
            <a:r>
              <a:rPr lang="en-US" dirty="0"/>
              <a:t>Traditional IT could not handle </a:t>
            </a:r>
            <a:r>
              <a:rPr lang="en-US" b="1" dirty="0"/>
              <a:t>unpredictable traffic spikes</a:t>
            </a:r>
            <a:r>
              <a:rPr lang="en-US" dirty="0"/>
              <a:t> (e.g., when new shows were released).</a:t>
            </a:r>
          </a:p>
          <a:p>
            <a:r>
              <a:rPr lang="en-US" dirty="0"/>
              <a:t>Reliability was low, and customers lost trust due to downtime.</a:t>
            </a:r>
          </a:p>
          <a:p>
            <a:endParaRPr lang="en-US" dirty="0"/>
          </a:p>
          <a:p>
            <a:endParaRPr lang="en-US" dirty="0"/>
          </a:p>
        </p:txBody>
      </p:sp>
    </p:spTree>
    <p:extLst>
      <p:ext uri="{BB962C8B-B14F-4D97-AF65-F5344CB8AC3E}">
        <p14:creationId xmlns:p14="http://schemas.microsoft.com/office/powerpoint/2010/main" val="14145303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D8CCCA-E3CD-4DC6-E9B9-9126FE7E3245}"/>
              </a:ext>
            </a:extLst>
          </p:cNvPr>
          <p:cNvSpPr>
            <a:spLocks noGrp="1"/>
          </p:cNvSpPr>
          <p:nvPr>
            <p:ph type="body" idx="1"/>
          </p:nvPr>
        </p:nvSpPr>
        <p:spPr>
          <a:xfrm>
            <a:off x="311700" y="389614"/>
            <a:ext cx="8520600" cy="4179186"/>
          </a:xfrm>
        </p:spPr>
        <p:txBody>
          <a:bodyPr/>
          <a:lstStyle/>
          <a:p>
            <a:pPr marL="114300" indent="0">
              <a:buNone/>
            </a:pPr>
            <a:r>
              <a:rPr lang="en-US" b="1" dirty="0"/>
              <a:t>Cloud Solution:</a:t>
            </a:r>
            <a:endParaRPr lang="en-US" dirty="0"/>
          </a:p>
          <a:p>
            <a:r>
              <a:rPr lang="en-US" dirty="0"/>
              <a:t>Netflix migrated to </a:t>
            </a:r>
            <a:r>
              <a:rPr lang="en-US" b="1" dirty="0"/>
              <a:t>Amazon Web Services (AWS)</a:t>
            </a:r>
            <a:r>
              <a:rPr lang="en-US" dirty="0"/>
              <a:t>.</a:t>
            </a:r>
          </a:p>
          <a:p>
            <a:r>
              <a:rPr lang="en-US" b="1" dirty="0"/>
              <a:t>Clustering:</a:t>
            </a:r>
            <a:r>
              <a:rPr lang="en-US" dirty="0"/>
              <a:t> Services were split into microservices running across multiple servers, ensuring no single point of failure.</a:t>
            </a:r>
          </a:p>
          <a:p>
            <a:r>
              <a:rPr lang="en-US" b="1" dirty="0"/>
              <a:t>State-of-the-Art Solutions:</a:t>
            </a:r>
            <a:r>
              <a:rPr lang="en-US" dirty="0"/>
              <a:t> Netflix built its own monitoring tools (e.g., </a:t>
            </a:r>
            <a:r>
              <a:rPr lang="en-US" i="1" dirty="0"/>
              <a:t>Chaos Monkey</a:t>
            </a:r>
            <a:r>
              <a:rPr lang="en-US" dirty="0"/>
              <a:t>) to test and improve resilience.</a:t>
            </a:r>
          </a:p>
          <a:p>
            <a:r>
              <a:rPr lang="en-US" b="1" dirty="0"/>
              <a:t>Redundancy &amp; Failover:</a:t>
            </a:r>
            <a:r>
              <a:rPr lang="en-US" dirty="0"/>
              <a:t> AWS Availability Zones replicated data across regions. If one data center failed, another took over seamlessly.</a:t>
            </a:r>
          </a:p>
          <a:p>
            <a:endParaRPr lang="en-US" dirty="0"/>
          </a:p>
          <a:p>
            <a:endParaRPr lang="en-US" dirty="0"/>
          </a:p>
        </p:txBody>
      </p:sp>
    </p:spTree>
    <p:extLst>
      <p:ext uri="{BB962C8B-B14F-4D97-AF65-F5344CB8AC3E}">
        <p14:creationId xmlns:p14="http://schemas.microsoft.com/office/powerpoint/2010/main" val="6591479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488C1-B6B9-1C82-BE9C-88D69D5C2542}"/>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792F2939-2C4E-5511-2978-72CA6C67E713}"/>
              </a:ext>
            </a:extLst>
          </p:cNvPr>
          <p:cNvSpPr>
            <a:spLocks noGrp="1"/>
          </p:cNvSpPr>
          <p:nvPr>
            <p:ph type="body" idx="1"/>
          </p:nvPr>
        </p:nvSpPr>
        <p:spPr/>
        <p:txBody>
          <a:bodyPr/>
          <a:lstStyle/>
          <a:p>
            <a:pPr>
              <a:lnSpc>
                <a:spcPct val="200000"/>
              </a:lnSpc>
            </a:pPr>
            <a:r>
              <a:rPr lang="en-US" dirty="0"/>
              <a:t>Netflix achieved 99.99% uptime globally.</a:t>
            </a:r>
          </a:p>
          <a:p>
            <a:pPr algn="just">
              <a:lnSpc>
                <a:spcPct val="200000"/>
              </a:lnSpc>
            </a:pPr>
            <a:r>
              <a:rPr lang="en-US" dirty="0"/>
              <a:t>They scaled automatically to serve over 230+ million users worldwide.</a:t>
            </a:r>
          </a:p>
          <a:p>
            <a:pPr>
              <a:lnSpc>
                <a:spcPct val="200000"/>
              </a:lnSpc>
            </a:pPr>
            <a:r>
              <a:rPr lang="en-US" dirty="0"/>
              <a:t>Maintenance costs reduced, and resilience increased.</a:t>
            </a:r>
          </a:p>
          <a:p>
            <a:pPr>
              <a:lnSpc>
                <a:spcPct val="200000"/>
              </a:lnSpc>
            </a:pPr>
            <a:r>
              <a:rPr lang="en-US" dirty="0"/>
              <a:t>Environmental impact was minimized by using shared cloud infrastructure instead of running large physical data centers.</a:t>
            </a:r>
          </a:p>
        </p:txBody>
      </p:sp>
    </p:spTree>
    <p:extLst>
      <p:ext uri="{BB962C8B-B14F-4D97-AF65-F5344CB8AC3E}">
        <p14:creationId xmlns:p14="http://schemas.microsoft.com/office/powerpoint/2010/main" val="14117764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06" name="Google Shape;406;p6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07" name="Google Shape;407;p68"/>
          <p:cNvPicPr preferRelativeResize="0"/>
          <p:nvPr/>
        </p:nvPicPr>
        <p:blipFill>
          <a:blip r:embed="rId3">
            <a:alphaModFix/>
          </a:blip>
          <a:stretch>
            <a:fillRect/>
          </a:stretch>
        </p:blipFill>
        <p:spPr>
          <a:xfrm>
            <a:off x="0" y="888969"/>
            <a:ext cx="9144000" cy="33655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5C43DE-8AE4-3048-98D7-C5C2658CBBA2}"/>
              </a:ext>
            </a:extLst>
          </p:cNvPr>
          <p:cNvSpPr>
            <a:spLocks noGrp="1"/>
          </p:cNvSpPr>
          <p:nvPr>
            <p:ph type="body" idx="1"/>
          </p:nvPr>
        </p:nvSpPr>
        <p:spPr>
          <a:xfrm>
            <a:off x="311700" y="-216976"/>
            <a:ext cx="8520600" cy="4785776"/>
          </a:xfrm>
        </p:spPr>
        <p:txBody>
          <a:bodyPr/>
          <a:lstStyle/>
          <a:p>
            <a:pPr marL="0" lvl="0" indent="0" algn="just">
              <a:spcBef>
                <a:spcPts val="1200"/>
              </a:spcBef>
              <a:buSzPct val="61111"/>
              <a:buNone/>
            </a:pPr>
            <a:r>
              <a:rPr lang="en-US" b="1" dirty="0">
                <a:latin typeface="Times New Roman"/>
                <a:ea typeface="Times New Roman"/>
                <a:cs typeface="Times New Roman"/>
                <a:sym typeface="Times New Roman"/>
              </a:rPr>
              <a:t>Massive scalability</a:t>
            </a:r>
          </a:p>
          <a:p>
            <a:pPr marL="0" lvl="0" indent="0" algn="just">
              <a:spcBef>
                <a:spcPts val="1200"/>
              </a:spcBef>
              <a:buNone/>
            </a:pPr>
            <a:r>
              <a:rPr lang="en-US" dirty="0">
                <a:latin typeface="Times New Roman"/>
                <a:ea typeface="Times New Roman"/>
                <a:cs typeface="Times New Roman"/>
                <a:sym typeface="Times New Roman"/>
              </a:rPr>
              <a:t>Although organizations might have hundreds or thousands of systems, cloud computing provides the ability to scale to tens of thousands of systems, as well as the ability to massively scale bandwidth and storage space.</a:t>
            </a:r>
          </a:p>
          <a:p>
            <a:endParaRPr lang="en-US" dirty="0"/>
          </a:p>
          <a:p>
            <a:endParaRPr lang="en-US" dirty="0"/>
          </a:p>
          <a:p>
            <a:endParaRPr lang="en-US" dirty="0"/>
          </a:p>
          <a:p>
            <a:endParaRPr lang="en-US" dirty="0"/>
          </a:p>
          <a:p>
            <a:endParaRPr lang="en-US" dirty="0"/>
          </a:p>
          <a:p>
            <a:endParaRPr lang="en-US" dirty="0"/>
          </a:p>
        </p:txBody>
      </p:sp>
      <p:pic>
        <p:nvPicPr>
          <p:cNvPr id="14" name="Picture 13">
            <a:extLst>
              <a:ext uri="{FF2B5EF4-FFF2-40B4-BE49-F238E27FC236}">
                <a16:creationId xmlns:a16="http://schemas.microsoft.com/office/drawing/2014/main" id="{3C7FBD4C-63F6-0F18-B2C7-1A6357CE016A}"/>
              </a:ext>
            </a:extLst>
          </p:cNvPr>
          <p:cNvPicPr>
            <a:picLocks noChangeAspect="1"/>
          </p:cNvPicPr>
          <p:nvPr/>
        </p:nvPicPr>
        <p:blipFill>
          <a:blip r:embed="rId2"/>
          <a:stretch>
            <a:fillRect/>
          </a:stretch>
        </p:blipFill>
        <p:spPr>
          <a:xfrm>
            <a:off x="521446" y="1562540"/>
            <a:ext cx="7620660" cy="1640873"/>
          </a:xfrm>
          <a:prstGeom prst="rect">
            <a:avLst/>
          </a:prstGeom>
        </p:spPr>
      </p:pic>
      <p:pic>
        <p:nvPicPr>
          <p:cNvPr id="16" name="Picture 15">
            <a:extLst>
              <a:ext uri="{FF2B5EF4-FFF2-40B4-BE49-F238E27FC236}">
                <a16:creationId xmlns:a16="http://schemas.microsoft.com/office/drawing/2014/main" id="{FD7D4FCE-0E6F-832A-D1DE-260893673C2D}"/>
              </a:ext>
            </a:extLst>
          </p:cNvPr>
          <p:cNvPicPr>
            <a:picLocks noChangeAspect="1"/>
          </p:cNvPicPr>
          <p:nvPr/>
        </p:nvPicPr>
        <p:blipFill>
          <a:blip r:embed="rId3"/>
          <a:stretch>
            <a:fillRect/>
          </a:stretch>
        </p:blipFill>
        <p:spPr>
          <a:xfrm>
            <a:off x="624152" y="3203413"/>
            <a:ext cx="7620660" cy="1653683"/>
          </a:xfrm>
          <a:prstGeom prst="rect">
            <a:avLst/>
          </a:prstGeom>
        </p:spPr>
      </p:pic>
    </p:spTree>
    <p:extLst>
      <p:ext uri="{BB962C8B-B14F-4D97-AF65-F5344CB8AC3E}">
        <p14:creationId xmlns:p14="http://schemas.microsoft.com/office/powerpoint/2010/main" val="20965570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Individual Consumers:Cloud in Everyday Life</a:t>
            </a:r>
            <a:endParaRPr/>
          </a:p>
        </p:txBody>
      </p:sp>
      <p:sp>
        <p:nvSpPr>
          <p:cNvPr id="413" name="Google Shape;413;p6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300"/>
              <a:buFont typeface="Arial"/>
              <a:buChar char="●"/>
            </a:pPr>
            <a:r>
              <a:rPr lang="en" sz="1300" b="1">
                <a:latin typeface="Arial"/>
                <a:ea typeface="Arial"/>
                <a:cs typeface="Arial"/>
                <a:sym typeface="Arial"/>
              </a:rPr>
              <a:t>Email and storage</a:t>
            </a:r>
            <a:r>
              <a:rPr lang="en" sz="1300">
                <a:latin typeface="Arial"/>
                <a:ea typeface="Arial"/>
                <a:cs typeface="Arial"/>
                <a:sym typeface="Arial"/>
              </a:rPr>
              <a:t>: Most individuals use cloud-based email and storage services (e.g., Gmail, Google Drive).</a:t>
            </a:r>
            <a:endParaRPr sz="1300">
              <a:latin typeface="Arial"/>
              <a:ea typeface="Arial"/>
              <a:cs typeface="Arial"/>
              <a:sym typeface="Arial"/>
            </a:endParaRPr>
          </a:p>
          <a:p>
            <a:pPr marL="457200" lvl="0" indent="-311150" algn="l" rtl="0">
              <a:lnSpc>
                <a:spcPct val="150000"/>
              </a:lnSpc>
              <a:spcBef>
                <a:spcPts val="0"/>
              </a:spcBef>
              <a:spcAft>
                <a:spcPts val="0"/>
              </a:spcAft>
              <a:buSzPts val="1300"/>
              <a:buFont typeface="Arial"/>
              <a:buChar char="●"/>
            </a:pPr>
            <a:r>
              <a:rPr lang="en" sz="1300" b="1">
                <a:latin typeface="Arial"/>
                <a:ea typeface="Arial"/>
                <a:cs typeface="Arial"/>
                <a:sym typeface="Arial"/>
              </a:rPr>
              <a:t>Social networking</a:t>
            </a:r>
            <a:r>
              <a:rPr lang="en" sz="1300">
                <a:latin typeface="Arial"/>
                <a:ea typeface="Arial"/>
                <a:cs typeface="Arial"/>
                <a:sym typeface="Arial"/>
              </a:rPr>
              <a:t>: Platforms like Facebook, LinkedIn, and Twitter are cloud-based, storing vast amounts of personal data.</a:t>
            </a:r>
            <a:endParaRPr sz="1300">
              <a:latin typeface="Arial"/>
              <a:ea typeface="Arial"/>
              <a:cs typeface="Arial"/>
              <a:sym typeface="Arial"/>
            </a:endParaRPr>
          </a:p>
          <a:p>
            <a:pPr marL="457200" lvl="0" indent="-311150" algn="l" rtl="0">
              <a:lnSpc>
                <a:spcPct val="150000"/>
              </a:lnSpc>
              <a:spcBef>
                <a:spcPts val="0"/>
              </a:spcBef>
              <a:spcAft>
                <a:spcPts val="0"/>
              </a:spcAft>
              <a:buSzPts val="1300"/>
              <a:buFont typeface="Arial"/>
              <a:buChar char="●"/>
            </a:pPr>
            <a:r>
              <a:rPr lang="en" sz="1300" b="1">
                <a:latin typeface="Arial"/>
                <a:ea typeface="Arial"/>
                <a:cs typeface="Arial"/>
                <a:sym typeface="Arial"/>
              </a:rPr>
              <a:t>Media consumption</a:t>
            </a:r>
            <a:r>
              <a:rPr lang="en" sz="1300">
                <a:latin typeface="Arial"/>
                <a:ea typeface="Arial"/>
                <a:cs typeface="Arial"/>
                <a:sym typeface="Arial"/>
              </a:rPr>
              <a:t>: Streaming services (e.g., Netflix, Spotify) and online gaming rely heavily on cloud infrastructure.</a:t>
            </a:r>
            <a:endParaRPr sz="1300">
              <a:latin typeface="Arial"/>
              <a:ea typeface="Arial"/>
              <a:cs typeface="Arial"/>
              <a:sym typeface="Arial"/>
            </a:endParaRPr>
          </a:p>
          <a:p>
            <a:pPr marL="457200" lvl="0" indent="-311150" algn="l" rtl="0">
              <a:lnSpc>
                <a:spcPct val="150000"/>
              </a:lnSpc>
              <a:spcBef>
                <a:spcPts val="0"/>
              </a:spcBef>
              <a:spcAft>
                <a:spcPts val="0"/>
              </a:spcAft>
              <a:buSzPts val="1300"/>
              <a:buFont typeface="Arial"/>
              <a:buChar char="●"/>
            </a:pPr>
            <a:r>
              <a:rPr lang="en" sz="1300" b="1">
                <a:latin typeface="Arial"/>
                <a:ea typeface="Arial"/>
                <a:cs typeface="Arial"/>
                <a:sym typeface="Arial"/>
              </a:rPr>
              <a:t>Privacy concerns</a:t>
            </a:r>
            <a:r>
              <a:rPr lang="en" sz="1300">
                <a:latin typeface="Arial"/>
                <a:ea typeface="Arial"/>
                <a:cs typeface="Arial"/>
                <a:sym typeface="Arial"/>
              </a:rPr>
              <a:t>: High volumes of personal data stored in the cloud raise concerns about data privacy and security breaches.</a:t>
            </a:r>
            <a:endParaRPr sz="1300">
              <a:latin typeface="Arial"/>
              <a:ea typeface="Arial"/>
              <a:cs typeface="Arial"/>
              <a:sym typeface="Arial"/>
            </a:endParaRPr>
          </a:p>
          <a:p>
            <a:pPr marL="457200" lvl="0" indent="-311150" algn="l" rtl="0">
              <a:lnSpc>
                <a:spcPct val="150000"/>
              </a:lnSpc>
              <a:spcBef>
                <a:spcPts val="0"/>
              </a:spcBef>
              <a:spcAft>
                <a:spcPts val="0"/>
              </a:spcAft>
              <a:buSzPts val="1300"/>
              <a:buFont typeface="Arial"/>
              <a:buChar char="●"/>
            </a:pPr>
            <a:r>
              <a:rPr lang="en" sz="1300" b="1">
                <a:latin typeface="Arial"/>
                <a:ea typeface="Arial"/>
                <a:cs typeface="Arial"/>
                <a:sym typeface="Arial"/>
              </a:rPr>
              <a:t>Cloud-based applications</a:t>
            </a:r>
            <a:r>
              <a:rPr lang="en" sz="1300">
                <a:latin typeface="Arial"/>
                <a:ea typeface="Arial"/>
                <a:cs typeface="Arial"/>
                <a:sym typeface="Arial"/>
              </a:rPr>
              <a:t>: Consumers use cloud apps for fitness tracking, personal finance, and even tax preparation.</a:t>
            </a:r>
            <a:endParaRPr sz="1300">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70"/>
          <p:cNvSpPr txBox="1">
            <a:spLocks noGrp="1"/>
          </p:cNvSpPr>
          <p:nvPr>
            <p:ph type="title"/>
          </p:nvPr>
        </p:nvSpPr>
        <p:spPr>
          <a:xfrm>
            <a:off x="311700" y="445025"/>
            <a:ext cx="8520600" cy="323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990"/>
              <a:buFont typeface="Arial"/>
              <a:buNone/>
            </a:pPr>
            <a:r>
              <a:rPr lang="en" sz="1920" b="1" dirty="0"/>
              <a:t>Individual Businesses</a:t>
            </a:r>
            <a:endParaRPr b="1" dirty="0"/>
          </a:p>
        </p:txBody>
      </p:sp>
      <p:sp>
        <p:nvSpPr>
          <p:cNvPr id="419" name="Google Shape;419;p70"/>
          <p:cNvSpPr txBox="1">
            <a:spLocks noGrp="1"/>
          </p:cNvSpPr>
          <p:nvPr>
            <p:ph type="body" idx="1"/>
          </p:nvPr>
        </p:nvSpPr>
        <p:spPr>
          <a:xfrm>
            <a:off x="311700" y="850200"/>
            <a:ext cx="8520600" cy="3718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61111"/>
              <a:buFont typeface="Arial"/>
              <a:buNone/>
            </a:pPr>
            <a:endParaRPr dirty="0"/>
          </a:p>
          <a:p>
            <a:pPr marL="0" lvl="0" indent="0" algn="l" rtl="0">
              <a:spcBef>
                <a:spcPts val="1200"/>
              </a:spcBef>
              <a:spcAft>
                <a:spcPts val="1200"/>
              </a:spcAft>
              <a:buNone/>
            </a:pPr>
            <a:endParaRPr dirty="0"/>
          </a:p>
        </p:txBody>
      </p:sp>
      <p:pic>
        <p:nvPicPr>
          <p:cNvPr id="6" name="Picture 5">
            <a:extLst>
              <a:ext uri="{FF2B5EF4-FFF2-40B4-BE49-F238E27FC236}">
                <a16:creationId xmlns:a16="http://schemas.microsoft.com/office/drawing/2014/main" id="{6EDBFABF-983C-6CB6-C4AF-63EB1F442D75}"/>
              </a:ext>
            </a:extLst>
          </p:cNvPr>
          <p:cNvPicPr>
            <a:picLocks noChangeAspect="1"/>
          </p:cNvPicPr>
          <p:nvPr/>
        </p:nvPicPr>
        <p:blipFill>
          <a:blip r:embed="rId3"/>
          <a:stretch>
            <a:fillRect/>
          </a:stretch>
        </p:blipFill>
        <p:spPr>
          <a:xfrm>
            <a:off x="311699" y="1007390"/>
            <a:ext cx="8599825" cy="364338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46FA7-EC30-0531-B463-6434222A73BB}"/>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4132D78B-8EC8-C63C-0A8D-C8CA0F4996A8}"/>
              </a:ext>
            </a:extLst>
          </p:cNvPr>
          <p:cNvSpPr>
            <a:spLocks noGrp="1"/>
          </p:cNvSpPr>
          <p:nvPr>
            <p:ph type="body" idx="1"/>
          </p:nvPr>
        </p:nvSpPr>
        <p:spPr/>
        <p:txBody>
          <a:bodyPr/>
          <a:lstStyle/>
          <a:p>
            <a:r>
              <a:rPr lang="en-US" dirty="0"/>
              <a:t>A freelance graphic designer wanted to start her own business with limited budget.</a:t>
            </a:r>
          </a:p>
          <a:p>
            <a:r>
              <a:rPr lang="en-US" dirty="0"/>
              <a:t>She could not afford expensive software, servers, or office space.</a:t>
            </a:r>
          </a:p>
          <a:p>
            <a:pPr marL="114300" indent="0">
              <a:buNone/>
            </a:pPr>
            <a:r>
              <a:rPr lang="en-US" b="1" dirty="0"/>
              <a:t>Cloud Adoption</a:t>
            </a:r>
          </a:p>
          <a:p>
            <a:r>
              <a:rPr lang="en-US" dirty="0"/>
              <a:t>Used Google Drive / Dropbox for storing and sharing design files with clients.</a:t>
            </a:r>
          </a:p>
          <a:p>
            <a:r>
              <a:rPr lang="en-US" dirty="0"/>
              <a:t>Subscribed to </a:t>
            </a:r>
            <a:r>
              <a:rPr lang="en-US" dirty="0">
                <a:solidFill>
                  <a:srgbClr val="FF0000"/>
                </a:solidFill>
              </a:rPr>
              <a:t>Canva Pro and Adobe Creative Cloud </a:t>
            </a:r>
            <a:r>
              <a:rPr lang="en-US" dirty="0"/>
              <a:t>on a monthly basis instead of buying costly lifetime licenses.</a:t>
            </a:r>
          </a:p>
          <a:p>
            <a:r>
              <a:rPr lang="en-US" dirty="0"/>
              <a:t> Built a portfolio website using Wix (cloud-based hosting) to attract new clients.</a:t>
            </a:r>
          </a:p>
        </p:txBody>
      </p:sp>
    </p:spTree>
    <p:extLst>
      <p:ext uri="{BB962C8B-B14F-4D97-AF65-F5344CB8AC3E}">
        <p14:creationId xmlns:p14="http://schemas.microsoft.com/office/powerpoint/2010/main" val="11184521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FD677-DE4F-5807-3717-8DFEBFFD8117}"/>
              </a:ext>
            </a:extLst>
          </p:cNvPr>
          <p:cNvSpPr>
            <a:spLocks noGrp="1"/>
          </p:cNvSpPr>
          <p:nvPr>
            <p:ph type="title"/>
          </p:nvPr>
        </p:nvSpPr>
        <p:spPr>
          <a:xfrm>
            <a:off x="226459" y="125348"/>
            <a:ext cx="8520600" cy="613200"/>
          </a:xfrm>
        </p:spPr>
        <p:txBody>
          <a:bodyPr>
            <a:normAutofit fontScale="90000"/>
          </a:bodyPr>
          <a:lstStyle/>
          <a:p>
            <a:r>
              <a:rPr lang="en-US" dirty="0"/>
              <a:t>Start-ups and Cloud Computing</a:t>
            </a:r>
          </a:p>
        </p:txBody>
      </p:sp>
      <p:sp>
        <p:nvSpPr>
          <p:cNvPr id="3" name="Text Placeholder 2">
            <a:extLst>
              <a:ext uri="{FF2B5EF4-FFF2-40B4-BE49-F238E27FC236}">
                <a16:creationId xmlns:a16="http://schemas.microsoft.com/office/drawing/2014/main" id="{333572BB-F545-916E-63EB-01DDE4A11DC0}"/>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ED882923-6256-144A-7E65-9485D951C867}"/>
              </a:ext>
            </a:extLst>
          </p:cNvPr>
          <p:cNvPicPr>
            <a:picLocks noChangeAspect="1"/>
          </p:cNvPicPr>
          <p:nvPr/>
        </p:nvPicPr>
        <p:blipFill>
          <a:blip r:embed="rId2"/>
          <a:stretch>
            <a:fillRect/>
          </a:stretch>
        </p:blipFill>
        <p:spPr>
          <a:xfrm>
            <a:off x="311700" y="738548"/>
            <a:ext cx="8520600" cy="4177799"/>
          </a:xfrm>
          <a:prstGeom prst="rect">
            <a:avLst/>
          </a:prstGeom>
        </p:spPr>
      </p:pic>
    </p:spTree>
    <p:extLst>
      <p:ext uri="{BB962C8B-B14F-4D97-AF65-F5344CB8AC3E}">
        <p14:creationId xmlns:p14="http://schemas.microsoft.com/office/powerpoint/2010/main" val="16809014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7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Start-ups</a:t>
            </a:r>
            <a:endParaRPr/>
          </a:p>
        </p:txBody>
      </p:sp>
      <p:sp>
        <p:nvSpPr>
          <p:cNvPr id="425" name="Google Shape;425;p7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When a business o</a:t>
            </a:r>
            <a:r>
              <a:rPr lang="en">
                <a:solidFill>
                  <a:srgbClr val="FF0000"/>
                </a:solidFill>
              </a:rPr>
              <a:t>wner starts up a new business, he wants to set up operation in a scalable, </a:t>
            </a:r>
            <a:r>
              <a:rPr lang="en"/>
              <a:t>flexible fashion. </a:t>
            </a:r>
            <a:endParaRPr/>
          </a:p>
          <a:p>
            <a:pPr marL="0" lvl="0" indent="0" algn="l" rtl="0">
              <a:spcBef>
                <a:spcPts val="1200"/>
              </a:spcBef>
              <a:spcAft>
                <a:spcPts val="0"/>
              </a:spcAft>
              <a:buNone/>
            </a:pPr>
            <a:r>
              <a:rPr lang="en"/>
              <a:t>Building an IT department is a low priority compared to marketing the product, investing in research and development, or securing the next round of funding.</a:t>
            </a:r>
            <a:endParaRPr/>
          </a:p>
          <a:p>
            <a:pPr marL="0" lvl="0" indent="0" algn="l" rtl="0">
              <a:spcBef>
                <a:spcPts val="1200"/>
              </a:spcBef>
              <a:spcAft>
                <a:spcPts val="0"/>
              </a:spcAft>
              <a:buClr>
                <a:schemeClr val="dk1"/>
              </a:buClr>
              <a:buSzPts val="1100"/>
              <a:buFont typeface="Arial"/>
              <a:buNone/>
            </a:pPr>
            <a:r>
              <a:rPr lang="en"/>
              <a:t> In the past, a m</a:t>
            </a:r>
            <a:r>
              <a:rPr lang="en" b="1"/>
              <a:t>ature IT infrastructure was a sign that a start-up company was ready for an initial public offering (IPO).</a:t>
            </a:r>
            <a:endParaRPr b="1"/>
          </a:p>
          <a:p>
            <a:pPr marL="0" lvl="0" indent="0" algn="l" rtl="0">
              <a:spcBef>
                <a:spcPts val="1200"/>
              </a:spcBef>
              <a:spcAft>
                <a:spcPts val="0"/>
              </a:spcAft>
              <a:buClr>
                <a:schemeClr val="dk1"/>
              </a:buClr>
              <a:buSzPts val="1100"/>
              <a:buFont typeface="Arial"/>
              <a:buNone/>
            </a:pPr>
            <a:r>
              <a:rPr lang="en"/>
              <a:t> A company would demonstrate scalability by implementing a robust enterprise resource planning (ERP) solution and hosting it on the premises</a:t>
            </a:r>
            <a:endParaRPr/>
          </a:p>
          <a:p>
            <a:pPr marL="0" lvl="0" indent="0" algn="l" rtl="0">
              <a:spcBef>
                <a:spcPts val="1200"/>
              </a:spcBef>
              <a:spcAft>
                <a:spcPts val="1200"/>
              </a:spcAft>
              <a:buNone/>
            </a:pP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7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31" name="Google Shape;431;p7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Currently, a more common approach is to outsource the majority of IT and maintain a lean IT shop. </a:t>
            </a:r>
            <a:endParaRPr/>
          </a:p>
          <a:p>
            <a:pPr marL="0" lvl="0" indent="0" algn="l" rtl="0">
              <a:spcBef>
                <a:spcPts val="1200"/>
              </a:spcBef>
              <a:spcAft>
                <a:spcPts val="0"/>
              </a:spcAft>
              <a:buNone/>
            </a:pPr>
            <a:r>
              <a:rPr lang="en"/>
              <a:t>The challenge now becomes getting locked into provider contracts and the levels of service that the CSP will face. </a:t>
            </a:r>
            <a:endParaRPr/>
          </a:p>
          <a:p>
            <a:pPr marL="0" lvl="0" indent="0" algn="l" rtl="0">
              <a:spcBef>
                <a:spcPts val="1200"/>
              </a:spcBef>
              <a:spcAft>
                <a:spcPts val="0"/>
              </a:spcAft>
              <a:buClr>
                <a:schemeClr val="dk1"/>
              </a:buClr>
              <a:buSzPts val="1100"/>
              <a:buFont typeface="Arial"/>
              <a:buNone/>
            </a:pPr>
            <a:r>
              <a:rPr lang="en"/>
              <a:t>Critical success factors are the ability to scale the infrastructure as volume increases, and rapidly modify the service for new product lines, channels, markets, or business models.</a:t>
            </a:r>
            <a:endParaRPr/>
          </a:p>
          <a:p>
            <a:pPr marL="0" lvl="0" indent="0" algn="l" rtl="0">
              <a:spcBef>
                <a:spcPts val="1200"/>
              </a:spcBef>
              <a:spcAft>
                <a:spcPts val="1200"/>
              </a:spcAft>
              <a:buNone/>
            </a:pP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7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SMBs and Cloud Computing</a:t>
            </a:r>
            <a:endParaRPr/>
          </a:p>
        </p:txBody>
      </p:sp>
      <p:sp>
        <p:nvSpPr>
          <p:cNvPr id="3" name="Text Placeholder 2">
            <a:extLst>
              <a:ext uri="{FF2B5EF4-FFF2-40B4-BE49-F238E27FC236}">
                <a16:creationId xmlns:a16="http://schemas.microsoft.com/office/drawing/2014/main" id="{AF555D6C-75B5-3514-6721-DB001FB6CA2A}"/>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D49F76A9-6946-895E-0D2D-12A382205A4E}"/>
              </a:ext>
            </a:extLst>
          </p:cNvPr>
          <p:cNvPicPr>
            <a:picLocks noChangeAspect="1"/>
          </p:cNvPicPr>
          <p:nvPr/>
        </p:nvPicPr>
        <p:blipFill>
          <a:blip r:embed="rId3"/>
          <a:stretch>
            <a:fillRect/>
          </a:stretch>
        </p:blipFill>
        <p:spPr>
          <a:xfrm>
            <a:off x="396174" y="974999"/>
            <a:ext cx="8436126" cy="4168501"/>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7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43" name="Google Shape;443;p7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en" sz="1100" b="1" dirty="0">
                <a:latin typeface="Arial"/>
                <a:ea typeface="Arial"/>
                <a:cs typeface="Arial"/>
                <a:sym typeface="Arial"/>
              </a:rPr>
              <a:t>4. Data Security and Privacy:</a:t>
            </a:r>
            <a:endParaRPr sz="1100" b="1" dirty="0">
              <a:latin typeface="Arial"/>
              <a:ea typeface="Arial"/>
              <a:cs typeface="Arial"/>
              <a:sym typeface="Arial"/>
            </a:endParaRPr>
          </a:p>
          <a:p>
            <a:pPr marL="457200" lvl="0" indent="-298450" algn="l" rtl="0">
              <a:spcBef>
                <a:spcPts val="1200"/>
              </a:spcBef>
              <a:spcAft>
                <a:spcPts val="0"/>
              </a:spcAft>
              <a:buSzPts val="1100"/>
              <a:buFont typeface="Arial"/>
              <a:buChar char="●"/>
            </a:pPr>
            <a:r>
              <a:rPr lang="en" sz="1100" dirty="0">
                <a:latin typeface="Arial"/>
                <a:ea typeface="Arial"/>
                <a:cs typeface="Arial"/>
                <a:sym typeface="Arial"/>
              </a:rPr>
              <a:t>SMBs have similar data security and privacy requirements as larger enterprises.</a:t>
            </a:r>
            <a:endParaRPr sz="1100" dirty="0">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 sz="1100" b="1" dirty="0">
                <a:latin typeface="Arial"/>
                <a:ea typeface="Arial"/>
                <a:cs typeface="Arial"/>
                <a:sym typeface="Arial"/>
              </a:rPr>
              <a:t>5. Decision-Making Structure:</a:t>
            </a:r>
            <a:endParaRPr sz="1100" b="1" dirty="0">
              <a:latin typeface="Arial"/>
              <a:ea typeface="Arial"/>
              <a:cs typeface="Arial"/>
              <a:sym typeface="Arial"/>
            </a:endParaRPr>
          </a:p>
          <a:p>
            <a:pPr marL="457200" lvl="0" indent="-298450" algn="l" rtl="0">
              <a:spcBef>
                <a:spcPts val="1200"/>
              </a:spcBef>
              <a:spcAft>
                <a:spcPts val="0"/>
              </a:spcAft>
              <a:buSzPts val="1100"/>
              <a:buFont typeface="Arial"/>
              <a:buChar char="●"/>
            </a:pPr>
            <a:r>
              <a:rPr lang="en" sz="1100" dirty="0">
                <a:latin typeface="Arial"/>
                <a:ea typeface="Arial"/>
                <a:cs typeface="Arial"/>
                <a:sym typeface="Arial"/>
              </a:rPr>
              <a:t>Fewer decision-makers compared to larger enterprises, which can streamline or hinder IT decisions.</a:t>
            </a:r>
            <a:endParaRPr sz="1100" dirty="0">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 sz="1100" b="1" dirty="0">
                <a:latin typeface="Arial"/>
                <a:ea typeface="Arial"/>
                <a:cs typeface="Arial"/>
                <a:sym typeface="Arial"/>
              </a:rPr>
              <a:t>6. Cloud Computing Opportunities:</a:t>
            </a:r>
            <a:endParaRPr sz="1100" b="1" dirty="0">
              <a:latin typeface="Arial"/>
              <a:ea typeface="Arial"/>
              <a:cs typeface="Arial"/>
              <a:sym typeface="Arial"/>
            </a:endParaRPr>
          </a:p>
          <a:p>
            <a:pPr marL="457200" lvl="0" indent="-298450" algn="l" rtl="0">
              <a:spcBef>
                <a:spcPts val="1200"/>
              </a:spcBef>
              <a:spcAft>
                <a:spcPts val="0"/>
              </a:spcAft>
              <a:buSzPts val="1100"/>
              <a:buFont typeface="Arial"/>
              <a:buChar char="●"/>
            </a:pPr>
            <a:r>
              <a:rPr lang="en" sz="1100" dirty="0">
                <a:latin typeface="Arial"/>
                <a:ea typeface="Arial"/>
                <a:cs typeface="Arial"/>
                <a:sym typeface="Arial"/>
              </a:rPr>
              <a:t>SMBs can accelerate cloud adoption due to fewer in-house infrastructure constraints.</a:t>
            </a:r>
            <a:endParaRPr sz="1100" dirty="0">
              <a:latin typeface="Arial"/>
              <a:ea typeface="Arial"/>
              <a:cs typeface="Arial"/>
              <a:sym typeface="Arial"/>
            </a:endParaRPr>
          </a:p>
          <a:p>
            <a:pPr marL="457200" lvl="0" indent="-298450" algn="l" rtl="0">
              <a:spcBef>
                <a:spcPts val="0"/>
              </a:spcBef>
              <a:spcAft>
                <a:spcPts val="0"/>
              </a:spcAft>
              <a:buSzPts val="1100"/>
              <a:buFont typeface="Arial"/>
              <a:buChar char="●"/>
            </a:pPr>
            <a:r>
              <a:rPr lang="en" sz="1100" dirty="0">
                <a:latin typeface="Arial"/>
                <a:ea typeface="Arial"/>
                <a:cs typeface="Arial"/>
                <a:sym typeface="Arial"/>
              </a:rPr>
              <a:t>Complex SMBs may lead in cloud computing, relying on a mix of Cloud Service Providers (CSPs) for IT services.</a:t>
            </a:r>
            <a:endParaRPr sz="1100" dirty="0">
              <a:latin typeface="Arial"/>
              <a:ea typeface="Arial"/>
              <a:cs typeface="Arial"/>
              <a:sym typeface="Arial"/>
            </a:endParaRPr>
          </a:p>
          <a:p>
            <a:pPr marL="0" lvl="0" indent="0" algn="l" rtl="0">
              <a:spcBef>
                <a:spcPts val="1200"/>
              </a:spcBef>
              <a:spcAft>
                <a:spcPts val="1200"/>
              </a:spcAft>
              <a:buNone/>
            </a:pPr>
            <a:endParaRPr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7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Enterprise Businesses and Cloud Computing</a:t>
            </a:r>
            <a:endParaRPr dirty="0"/>
          </a:p>
        </p:txBody>
      </p:sp>
      <p:sp>
        <p:nvSpPr>
          <p:cNvPr id="449" name="Google Shape;449;p75"/>
          <p:cNvSpPr txBox="1">
            <a:spLocks noGrp="1"/>
          </p:cNvSpPr>
          <p:nvPr>
            <p:ph type="body" idx="1"/>
          </p:nvPr>
        </p:nvSpPr>
        <p:spPr>
          <a:xfrm>
            <a:off x="311700" y="1171599"/>
            <a:ext cx="8520600" cy="3687119"/>
          </a:xfrm>
          <a:prstGeom prst="rect">
            <a:avLst/>
          </a:prstGeom>
        </p:spPr>
        <p:txBody>
          <a:bodyPr spcFirstLastPara="1" wrap="square" lIns="91425" tIns="91425" rIns="91425" bIns="91425" anchor="t" anchorCtr="0">
            <a:normAutofit fontScale="92500" lnSpcReduction="20000"/>
          </a:bodyPr>
          <a:lstStyle/>
          <a:p>
            <a:pPr>
              <a:buNone/>
            </a:pPr>
            <a:r>
              <a:rPr lang="en-US" sz="1500" b="1" dirty="0"/>
              <a:t>1. Expanded Use of Cloud Services</a:t>
            </a:r>
          </a:p>
          <a:p>
            <a:pPr>
              <a:buFont typeface="Arial" panose="020B0604020202020204" pitchFamily="34" charset="0"/>
              <a:buChar char="•"/>
            </a:pPr>
            <a:r>
              <a:rPr lang="en-US" sz="1500" dirty="0"/>
              <a:t>Mature enterprises are increasingly using cloud platforms.</a:t>
            </a:r>
          </a:p>
          <a:p>
            <a:pPr>
              <a:buFont typeface="Arial" panose="020B0604020202020204" pitchFamily="34" charset="0"/>
              <a:buChar char="•"/>
            </a:pPr>
            <a:r>
              <a:rPr lang="en-US" sz="1500" dirty="0"/>
              <a:t>Earlier, cloud was mostly used for </a:t>
            </a:r>
            <a:r>
              <a:rPr lang="en-US" sz="1500" b="1" dirty="0"/>
              <a:t>basic external services</a:t>
            </a:r>
            <a:r>
              <a:rPr lang="en-US" sz="1500" dirty="0"/>
              <a:t> outside the company firewall.</a:t>
            </a:r>
          </a:p>
          <a:p>
            <a:pPr>
              <a:buFont typeface="Arial" panose="020B0604020202020204" pitchFamily="34" charset="0"/>
              <a:buChar char="•"/>
            </a:pPr>
            <a:r>
              <a:rPr lang="en-US" sz="1500" dirty="0"/>
              <a:t>Now, enterprises are moving beyond that — integrating cloud into mainstream operations and strategy.</a:t>
            </a:r>
          </a:p>
          <a:p>
            <a:pPr>
              <a:buFont typeface="Arial" panose="020B0604020202020204" pitchFamily="34" charset="0"/>
              <a:buChar char="•"/>
            </a:pPr>
            <a:endParaRPr lang="en-US" sz="1100" dirty="0"/>
          </a:p>
          <a:p>
            <a:pPr marL="114300" indent="0">
              <a:buNone/>
            </a:pPr>
            <a:r>
              <a:rPr lang="en-US" b="1" dirty="0"/>
              <a:t>2. Cloud for Personal Productivity</a:t>
            </a:r>
          </a:p>
          <a:p>
            <a:r>
              <a:rPr lang="en-US" dirty="0"/>
              <a:t>Employees rely on cloud-based tools for </a:t>
            </a:r>
            <a:r>
              <a:rPr lang="en-US" b="1" dirty="0"/>
              <a:t>day-to-day activities</a:t>
            </a:r>
            <a:r>
              <a:rPr lang="en-US" dirty="0"/>
              <a:t> such as:</a:t>
            </a:r>
          </a:p>
          <a:p>
            <a:pPr lvl="1"/>
            <a:r>
              <a:rPr lang="en-US" dirty="0"/>
              <a:t>Online research</a:t>
            </a:r>
          </a:p>
          <a:p>
            <a:pPr lvl="1"/>
            <a:r>
              <a:rPr lang="en-US" dirty="0"/>
              <a:t>Travel bookings</a:t>
            </a:r>
          </a:p>
          <a:p>
            <a:pPr lvl="1"/>
            <a:r>
              <a:rPr lang="en-US" dirty="0"/>
              <a:t>Scheduling</a:t>
            </a:r>
          </a:p>
          <a:p>
            <a:r>
              <a:rPr lang="en-US" dirty="0"/>
              <a:t>Enterprises also use cloud applications for </a:t>
            </a:r>
            <a:r>
              <a:rPr lang="en-US" b="1" dirty="0"/>
              <a:t>non-sensitive corporate tasks</a:t>
            </a:r>
            <a:r>
              <a:rPr lang="en-US" dirty="0"/>
              <a:t>, such as:</a:t>
            </a:r>
          </a:p>
          <a:p>
            <a:pPr lvl="1"/>
            <a:r>
              <a:rPr lang="en-US" dirty="0"/>
              <a:t>Employee surveys</a:t>
            </a:r>
          </a:p>
          <a:p>
            <a:pPr lvl="1"/>
            <a:r>
              <a:rPr lang="en-US" dirty="0"/>
              <a:t>Internal polls</a:t>
            </a:r>
          </a:p>
          <a:p>
            <a:pPr lvl="1"/>
            <a:r>
              <a:rPr lang="en-US" dirty="0"/>
              <a:t>Knowledge-sharing tools</a:t>
            </a:r>
          </a:p>
          <a:p>
            <a:r>
              <a:rPr lang="en-US" dirty="0"/>
              <a:t>This boosts efficiency without major security concerns.</a:t>
            </a:r>
          </a:p>
          <a:p>
            <a:pPr>
              <a:buFont typeface="Arial" panose="020B0604020202020204" pitchFamily="34" charset="0"/>
              <a:buChar char="•"/>
            </a:pPr>
            <a:endParaRPr lang="en-US" sz="11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409A96-8522-34B7-1DE5-452381E4C833}"/>
              </a:ext>
            </a:extLst>
          </p:cNvPr>
          <p:cNvSpPr>
            <a:spLocks noGrp="1"/>
          </p:cNvSpPr>
          <p:nvPr>
            <p:ph type="body" idx="1"/>
          </p:nvPr>
        </p:nvSpPr>
        <p:spPr>
          <a:xfrm>
            <a:off x="311700" y="247973"/>
            <a:ext cx="8520600" cy="4320827"/>
          </a:xfrm>
        </p:spPr>
        <p:txBody>
          <a:bodyPr/>
          <a:lstStyle/>
          <a:p>
            <a:pPr marL="114300" indent="0">
              <a:buNone/>
            </a:pPr>
            <a:r>
              <a:rPr lang="en-US" b="1" dirty="0"/>
              <a:t>3. Cloud in Business-Critical Functions</a:t>
            </a:r>
          </a:p>
          <a:p>
            <a:r>
              <a:rPr lang="en-US" dirty="0"/>
              <a:t>The </a:t>
            </a:r>
            <a:r>
              <a:rPr lang="en-US" b="1" dirty="0"/>
              <a:t>big shift</a:t>
            </a:r>
            <a:r>
              <a:rPr lang="en-US" dirty="0"/>
              <a:t> is the use of cloud for </a:t>
            </a:r>
            <a:r>
              <a:rPr lang="en-US" b="1" dirty="0"/>
              <a:t>core enterprise functions</a:t>
            </a:r>
            <a:r>
              <a:rPr lang="en-US" dirty="0"/>
              <a:t> like:</a:t>
            </a:r>
          </a:p>
          <a:p>
            <a:pPr lvl="1"/>
            <a:r>
              <a:rPr lang="en-US" b="1" dirty="0"/>
              <a:t>CRM</a:t>
            </a:r>
            <a:r>
              <a:rPr lang="en-US" dirty="0"/>
              <a:t> (e.g., Salesforce.com)</a:t>
            </a:r>
          </a:p>
          <a:p>
            <a:pPr lvl="1"/>
            <a:r>
              <a:rPr lang="en-US" b="1" dirty="0"/>
              <a:t>Document management</a:t>
            </a:r>
            <a:endParaRPr lang="en-US" dirty="0"/>
          </a:p>
          <a:p>
            <a:pPr lvl="1"/>
            <a:r>
              <a:rPr lang="en-US" b="1" dirty="0"/>
              <a:t>Procurement &amp; purchasing</a:t>
            </a:r>
            <a:endParaRPr lang="en-US" dirty="0"/>
          </a:p>
          <a:p>
            <a:pPr lvl="1"/>
            <a:r>
              <a:rPr lang="en-US" b="1" dirty="0"/>
              <a:t>Logistics &amp; supply chain</a:t>
            </a:r>
            <a:endParaRPr lang="en-US" dirty="0"/>
          </a:p>
          <a:p>
            <a:r>
              <a:rPr lang="en-US" dirty="0"/>
              <a:t>Even </a:t>
            </a:r>
            <a:r>
              <a:rPr lang="en-US" b="1" dirty="0"/>
              <a:t>sensitive data</a:t>
            </a:r>
            <a:r>
              <a:rPr lang="en-US" dirty="0"/>
              <a:t> is being stored and managed in the cloud, showing growing trust in cloud security.</a:t>
            </a:r>
          </a:p>
          <a:p>
            <a:pPr marL="114300" indent="0">
              <a:buNone/>
            </a:pPr>
            <a:r>
              <a:rPr lang="en-US" b="1" dirty="0"/>
              <a:t>4. Security and Privacy Considerations</a:t>
            </a:r>
          </a:p>
          <a:p>
            <a:r>
              <a:rPr lang="en-US" dirty="0"/>
              <a:t>Enterprises weigh </a:t>
            </a:r>
            <a:r>
              <a:rPr lang="en-US" b="1" dirty="0"/>
              <a:t>security &amp; privacy risks</a:t>
            </a:r>
            <a:r>
              <a:rPr lang="en-US" dirty="0"/>
              <a:t> against </a:t>
            </a:r>
            <a:r>
              <a:rPr lang="en-US" b="1" dirty="0"/>
              <a:t>cost benefits</a:t>
            </a:r>
            <a:r>
              <a:rPr lang="en-US" dirty="0"/>
              <a:t> of cloud adoption.</a:t>
            </a:r>
          </a:p>
          <a:p>
            <a:r>
              <a:rPr lang="en-US" dirty="0"/>
              <a:t>Best practice: maintain </a:t>
            </a:r>
            <a:r>
              <a:rPr lang="en-US" b="1" dirty="0"/>
              <a:t>redundancy</a:t>
            </a:r>
            <a:r>
              <a:rPr lang="en-US" dirty="0"/>
              <a:t> (duplicate data across both cloud and internal systems) to reduce risk of outages or breaches.</a:t>
            </a:r>
          </a:p>
          <a:p>
            <a:endParaRPr lang="en-US" dirty="0"/>
          </a:p>
          <a:p>
            <a:endParaRPr lang="en-US" dirty="0"/>
          </a:p>
        </p:txBody>
      </p:sp>
    </p:spTree>
    <p:extLst>
      <p:ext uri="{BB962C8B-B14F-4D97-AF65-F5344CB8AC3E}">
        <p14:creationId xmlns:p14="http://schemas.microsoft.com/office/powerpoint/2010/main" val="1905275593"/>
      </p:ext>
    </p:extLst>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10193</TotalTime>
  <Words>6458</Words>
  <Application>Microsoft Office PowerPoint</Application>
  <PresentationFormat>On-screen Show (16:9)</PresentationFormat>
  <Paragraphs>511</Paragraphs>
  <Slides>111</Slides>
  <Notes>70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111</vt:i4>
      </vt:variant>
    </vt:vector>
  </HeadingPairs>
  <TitlesOfParts>
    <vt:vector size="117" baseType="lpstr">
      <vt:lpstr>Arial</vt:lpstr>
      <vt:lpstr>Roboto</vt:lpstr>
      <vt:lpstr>Times New Roman</vt:lpstr>
      <vt:lpstr>Wingdings</vt:lpstr>
      <vt:lpstr>Old Standard TT</vt:lpstr>
      <vt:lpstr>Paperback</vt:lpstr>
      <vt:lpstr> CLOUD COMPUTING, SECURITY AND PRIVACY CLOUD COMPUTING, SECURITY AND PRIVACY CLOUD COMPUTING, SECURITY AND PRIVACY</vt:lpstr>
      <vt:lpstr>PowerPoint Presentation</vt:lpstr>
      <vt:lpstr>PowerPoint Presentation</vt:lpstr>
      <vt:lpstr>PowerPoint Presentation</vt:lpstr>
      <vt:lpstr>PowerPoint Presentation</vt:lpstr>
      <vt:lpstr>Cloud Computing</vt:lpstr>
      <vt:lpstr>PowerPoint Presentation</vt:lpstr>
      <vt:lpstr>PowerPoint Presentation</vt:lpstr>
      <vt:lpstr>PowerPoint Presentation</vt:lpstr>
      <vt:lpstr>PowerPoint Presentation</vt:lpstr>
      <vt:lpstr>Elasticity </vt:lpstr>
      <vt:lpstr>Fig: Attribute of Elasticity</vt:lpstr>
      <vt:lpstr>PowerPoint Presentation</vt:lpstr>
      <vt:lpstr>PowerPoint Presentation</vt:lpstr>
      <vt:lpstr>PowerPoint Presentation</vt:lpstr>
      <vt:lpstr>The SPI Framework for Cloud Computing</vt:lpstr>
      <vt:lpstr>PowerPoint Presentation</vt:lpstr>
      <vt:lpstr>Relevant Technologies in Cloud Computing</vt:lpstr>
      <vt:lpstr>Architecture for relevant technologies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API enabler for cloud computing</vt:lpstr>
      <vt:lpstr>PowerPoint Presentation</vt:lpstr>
      <vt:lpstr>PowerPoint Presentation</vt:lpstr>
      <vt:lpstr>PowerPoint Presentation</vt:lpstr>
      <vt:lpstr>PowerPoint Presentation</vt:lpstr>
      <vt:lpstr>PowerPoint Presentation</vt:lpstr>
      <vt:lpstr>The Cloud Services Delivery Model</vt:lpstr>
      <vt:lpstr>The Software-As-a-Service Model</vt:lpstr>
      <vt:lpstr>PowerPoint Presentation</vt:lpstr>
      <vt:lpstr>Key benefits of a SaaS model include the following:</vt:lpstr>
      <vt:lpstr>2.</vt:lpstr>
      <vt:lpstr>3.</vt:lpstr>
      <vt:lpstr>PowerPoint Presentation</vt:lpstr>
      <vt:lpstr>The Platform-As-a-Service Model</vt:lpstr>
      <vt:lpstr>PowerPoint Presentation</vt:lpstr>
      <vt:lpstr>At a minimum, a PaaS solution should include the following elements:</vt:lpstr>
      <vt:lpstr>PowerPoint Presentation</vt:lpstr>
      <vt:lpstr>PowerPoint Presentation</vt:lpstr>
      <vt:lpstr>PaaS platforms also have functional differences from traditional development platforms including: </vt:lpstr>
      <vt:lpstr>PowerPoint Presentation</vt:lpstr>
      <vt:lpstr>PowerPoint Presentation</vt:lpstr>
      <vt:lpstr>The Infrastructure-As-a-Service Model</vt:lpstr>
      <vt:lpstr>PowerPoint Presentation</vt:lpstr>
      <vt:lpstr>PowerPoint Presentation</vt:lpstr>
      <vt:lpstr>Cloud Deployment Models</vt:lpstr>
      <vt:lpstr>PowerPoint Presentation</vt:lpstr>
      <vt:lpstr>PowerPoint Presentation</vt:lpstr>
      <vt:lpstr>Case Study: Dropbox – File Storage &amp; Collaboration in the Public Cloud </vt:lpstr>
      <vt:lpstr>Why Public Cloud? </vt:lpstr>
      <vt:lpstr>PowerPoint Presentation</vt:lpstr>
      <vt:lpstr>PowerPoint Presentation</vt:lpstr>
      <vt:lpstr>PowerPoint Presentation</vt:lpstr>
      <vt:lpstr>Private Cloud  </vt:lpstr>
      <vt:lpstr>Private Clouds</vt:lpstr>
      <vt:lpstr>PowerPoint Presentation</vt:lpstr>
      <vt:lpstr>Case Study: NASA Nebula – Private Cloud for Space Research </vt:lpstr>
      <vt:lpstr>PowerPoint Presentation</vt:lpstr>
      <vt:lpstr>Hybrid Cloud  </vt:lpstr>
      <vt:lpstr>Case Study: Netflix – Hybrid Cloud for Streaming &amp; Operations</vt:lpstr>
      <vt:lpstr>PowerPoint Presentation</vt:lpstr>
      <vt:lpstr>PowerPoint Presentation</vt:lpstr>
      <vt:lpstr>PowerPoint Presentation</vt:lpstr>
      <vt:lpstr>Key Drivers to Adopting the Cloud</vt:lpstr>
      <vt:lpstr>Small Initial Investment and Low Ongoing Costs </vt:lpstr>
      <vt:lpstr>PowerPoint Presentation</vt:lpstr>
      <vt:lpstr>Economies of Scale</vt:lpstr>
      <vt:lpstr>PowerPoint Presentation</vt:lpstr>
      <vt:lpstr>Case Study: Resource Sizing Challenge Solved with Cloud Computing  </vt:lpstr>
      <vt:lpstr>PowerPoint Presentation</vt:lpstr>
      <vt:lpstr>PowerPoint Presentation</vt:lpstr>
      <vt:lpstr>Open Standards in Cloud Computing </vt:lpstr>
      <vt:lpstr>PowerPoint Presentation</vt:lpstr>
      <vt:lpstr>PowerPoint Presentation</vt:lpstr>
      <vt:lpstr>PowerPoint Presentation</vt:lpstr>
      <vt:lpstr>Sustainability in Cloud Computing</vt:lpstr>
      <vt:lpstr>CSP Investments</vt:lpstr>
      <vt:lpstr>Case Study: Microsoft Azure – Investment in Green Data Centers </vt:lpstr>
      <vt:lpstr>PowerPoint Presentation</vt:lpstr>
      <vt:lpstr>PowerPoint Presentation</vt:lpstr>
      <vt:lpstr>Case Study: Netflix – Achieving Resilience with Cloud</vt:lpstr>
      <vt:lpstr>PowerPoint Presentation</vt:lpstr>
      <vt:lpstr>PowerPoint Presentation</vt:lpstr>
      <vt:lpstr>PowerPoint Presentation</vt:lpstr>
      <vt:lpstr>Individual Consumers:Cloud in Everyday Life</vt:lpstr>
      <vt:lpstr>Individual Businesses</vt:lpstr>
      <vt:lpstr>PowerPoint Presentation</vt:lpstr>
      <vt:lpstr>Start-ups and Cloud Computing</vt:lpstr>
      <vt:lpstr>Start-ups</vt:lpstr>
      <vt:lpstr>PowerPoint Presentation</vt:lpstr>
      <vt:lpstr>SMBs and Cloud Computing</vt:lpstr>
      <vt:lpstr>PowerPoint Presentation</vt:lpstr>
      <vt:lpstr>Enterprise Businesses and Cloud Computing</vt:lpstr>
      <vt:lpstr>PowerPoint Presentation</vt:lpstr>
      <vt:lpstr>PowerPoint Presentation</vt:lpstr>
      <vt:lpstr>Governance in the Cloud</vt:lpstr>
      <vt:lpstr>PowerPoint Presentation</vt:lpstr>
      <vt:lpstr>Barriers to Cloud Computing Adoption in the Enterprise</vt:lpstr>
      <vt:lpstr>PowerPoint Presentation</vt:lpstr>
      <vt:lpstr>Security</vt:lpstr>
      <vt:lpstr>Privacy</vt:lpstr>
      <vt:lpstr>Connectivity and Open Access</vt:lpstr>
      <vt:lpstr>Reliability</vt:lpstr>
      <vt:lpstr>Independence from CSPs</vt:lpstr>
      <vt:lpstr>Changes in the IT Organization</vt:lpstr>
      <vt:lpstr>Political Issues Due to Global Boundaries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Harinakshi C</dc:creator>
  <cp:lastModifiedBy>Harinakshi C</cp:lastModifiedBy>
  <cp:revision>5</cp:revision>
  <dcterms:modified xsi:type="dcterms:W3CDTF">2025-08-19T05:16:04Z</dcterms:modified>
</cp:coreProperties>
</file>